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5"/>
  </p:notesMasterIdLst>
  <p:handoutMasterIdLst>
    <p:handoutMasterId r:id="rId26"/>
  </p:handoutMasterIdLst>
  <p:sldIdLst>
    <p:sldId id="2601" r:id="rId3"/>
    <p:sldId id="2678" r:id="rId4"/>
    <p:sldId id="2705" r:id="rId5"/>
    <p:sldId id="2452" r:id="rId6"/>
    <p:sldId id="2456" r:id="rId7"/>
    <p:sldId id="2453" r:id="rId8"/>
    <p:sldId id="2707" r:id="rId9"/>
    <p:sldId id="2708" r:id="rId10"/>
    <p:sldId id="2706" r:id="rId11"/>
    <p:sldId id="2709" r:id="rId12"/>
    <p:sldId id="2713" r:id="rId13"/>
    <p:sldId id="2702" r:id="rId14"/>
    <p:sldId id="2714" r:id="rId15"/>
    <p:sldId id="2712" r:id="rId16"/>
    <p:sldId id="2710" r:id="rId17"/>
    <p:sldId id="2666" r:id="rId18"/>
    <p:sldId id="2667" r:id="rId19"/>
    <p:sldId id="2677" r:id="rId20"/>
    <p:sldId id="2680" r:id="rId21"/>
    <p:sldId id="2711" r:id="rId22"/>
    <p:sldId id="2661" r:id="rId23"/>
    <p:sldId id="2703" r:id="rId24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50000"/>
      </a:spcBef>
      <a:spcAft>
        <a:spcPct val="0"/>
      </a:spcAft>
      <a:defRPr kumimoji="1" sz="30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kumimoji="1" sz="30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kumimoji="1" sz="30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kumimoji="1" sz="30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kumimoji="1" sz="30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umimoji="1" sz="30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umimoji="1" sz="30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umimoji="1" sz="30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umimoji="1" sz="30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  <a:srgbClr val="FFCC99"/>
    <a:srgbClr val="CC3300"/>
    <a:srgbClr val="CC00FF"/>
    <a:srgbClr val="FF0000"/>
    <a:srgbClr val="FF9900"/>
    <a:srgbClr val="FFFFCC"/>
    <a:srgbClr val="008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3" autoAdjust="0"/>
    <p:restoredTop sz="98689" autoAdjust="0"/>
  </p:normalViewPr>
  <p:slideViewPr>
    <p:cSldViewPr snapToGrid="0">
      <p:cViewPr>
        <p:scale>
          <a:sx n="50" d="100"/>
          <a:sy n="50" d="100"/>
        </p:scale>
        <p:origin x="-1132" y="-124"/>
      </p:cViewPr>
      <p:guideLst>
        <p:guide orient="horz" pos="1344"/>
        <p:guide pos="27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7426"/>
    </p:cViewPr>
  </p:sorterViewPr>
  <p:notesViewPr>
    <p:cSldViewPr snapToGrid="0">
      <p:cViewPr varScale="1">
        <p:scale>
          <a:sx n="59" d="100"/>
          <a:sy n="59" d="100"/>
        </p:scale>
        <p:origin x="-1872" y="-76"/>
      </p:cViewPr>
      <p:guideLst>
        <p:guide orient="horz" pos="3224"/>
        <p:guide pos="2237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35" tIns="47668" rIns="95335" bIns="47668" numCol="1" anchor="t" anchorCtr="0" compatLnSpc="1">
            <a:prstTxWarp prst="textNoShape">
              <a:avLst/>
            </a:prstTxWarp>
          </a:bodyPr>
          <a:lstStyle>
            <a:lvl1pPr defTabSz="954088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35" tIns="47668" rIns="95335" bIns="47668" numCol="1" anchor="t" anchorCtr="0" compatLnSpc="1">
            <a:prstTxWarp prst="textNoShape">
              <a:avLst/>
            </a:prstTxWarp>
          </a:bodyPr>
          <a:lstStyle>
            <a:lvl1pPr algn="r" defTabSz="954088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35" tIns="47668" rIns="95335" bIns="47668" numCol="1" anchor="b" anchorCtr="0" compatLnSpc="1">
            <a:prstTxWarp prst="textNoShape">
              <a:avLst/>
            </a:prstTxWarp>
          </a:bodyPr>
          <a:lstStyle>
            <a:lvl1pPr defTabSz="954088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441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35" tIns="47668" rIns="95335" bIns="47668" numCol="1" anchor="b" anchorCtr="0" compatLnSpc="1">
            <a:prstTxWarp prst="textNoShape">
              <a:avLst/>
            </a:prstTxWarp>
          </a:bodyPr>
          <a:lstStyle>
            <a:lvl1pPr algn="r" defTabSz="954088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fld id="{22571CAA-E876-4240-B7B3-4F9D9CA148F8}" type="slidenum">
              <a:rPr lang="en-US" altLang="ja-JP"/>
              <a:pPr/>
              <a:t>‹Nº›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35" tIns="47668" rIns="95335" bIns="47668" numCol="1" anchor="t" anchorCtr="0" compatLnSpc="1">
            <a:prstTxWarp prst="textNoShape">
              <a:avLst/>
            </a:prstTxWarp>
          </a:bodyPr>
          <a:lstStyle>
            <a:lvl1pPr defTabSz="954088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35" tIns="47668" rIns="95335" bIns="47668" numCol="1" anchor="t" anchorCtr="0" compatLnSpc="1">
            <a:prstTxWarp prst="textNoShape">
              <a:avLst/>
            </a:prstTxWarp>
          </a:bodyPr>
          <a:lstStyle>
            <a:lvl1pPr algn="r" defTabSz="954088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1200" y="4860925"/>
            <a:ext cx="5676900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35" tIns="47668" rIns="95335" bIns="476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35" tIns="47668" rIns="95335" bIns="47668" numCol="1" anchor="b" anchorCtr="0" compatLnSpc="1">
            <a:prstTxWarp prst="textNoShape">
              <a:avLst/>
            </a:prstTxWarp>
          </a:bodyPr>
          <a:lstStyle>
            <a:lvl1pPr defTabSz="954088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35" tIns="47668" rIns="95335" bIns="47668" numCol="1" anchor="b" anchorCtr="0" compatLnSpc="1">
            <a:prstTxWarp prst="textNoShape">
              <a:avLst/>
            </a:prstTxWarp>
          </a:bodyPr>
          <a:lstStyle>
            <a:lvl1pPr algn="r" defTabSz="954088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fld id="{13752913-4239-4665-A489-C3E411E8C4A3}" type="slidenum">
              <a:rPr lang="en-US" altLang="ja-JP"/>
              <a:pPr/>
              <a:t>‹Nº›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669F4D-872E-415E-8CDB-04F95F0E238A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519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9175" y="777875"/>
            <a:ext cx="5065713" cy="3798888"/>
          </a:xfrm>
          <a:ln/>
        </p:spPr>
      </p:sp>
      <p:sp>
        <p:nvSpPr>
          <p:cNvPr id="519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37113"/>
            <a:ext cx="5207000" cy="4664075"/>
          </a:xfrm>
          <a:ln/>
        </p:spPr>
        <p:txBody>
          <a:bodyPr lIns="99745" tIns="49871" rIns="99745" bIns="49871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DBC2CF-7E96-4E06-AFA6-1F332140A9AE}" type="slidenum">
              <a:rPr lang="en-US" altLang="ja-JP"/>
              <a:pPr/>
              <a:t>10</a:t>
            </a:fld>
            <a:endParaRPr lang="en-US" altLang="ja-JP"/>
          </a:p>
        </p:txBody>
      </p:sp>
      <p:sp>
        <p:nvSpPr>
          <p:cNvPr id="5020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6763"/>
            <a:ext cx="5118100" cy="3838575"/>
          </a:xfrm>
          <a:ln/>
        </p:spPr>
      </p:sp>
      <p:sp>
        <p:nvSpPr>
          <p:cNvPr id="5020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860925"/>
            <a:ext cx="5683250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4D6921-81DE-4DD0-AC76-F6B41B405C3C}" type="slidenum">
              <a:rPr lang="en-US" altLang="ja-JP"/>
              <a:pPr/>
              <a:t>11</a:t>
            </a:fld>
            <a:endParaRPr lang="en-US" altLang="ja-JP"/>
          </a:p>
        </p:txBody>
      </p:sp>
      <p:sp>
        <p:nvSpPr>
          <p:cNvPr id="503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3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4D6921-81DE-4DD0-AC76-F6B41B405C3C}" type="slidenum">
              <a:rPr lang="en-US" altLang="ja-JP"/>
              <a:pPr/>
              <a:t>12</a:t>
            </a:fld>
            <a:endParaRPr lang="en-US" altLang="ja-JP"/>
          </a:p>
        </p:txBody>
      </p:sp>
      <p:sp>
        <p:nvSpPr>
          <p:cNvPr id="503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3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4D6921-81DE-4DD0-AC76-F6B41B405C3C}" type="slidenum">
              <a:rPr lang="en-US" altLang="ja-JP"/>
              <a:pPr/>
              <a:t>13</a:t>
            </a:fld>
            <a:endParaRPr lang="en-US" altLang="ja-JP"/>
          </a:p>
        </p:txBody>
      </p:sp>
      <p:sp>
        <p:nvSpPr>
          <p:cNvPr id="503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3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4D6921-81DE-4DD0-AC76-F6B41B405C3C}" type="slidenum">
              <a:rPr lang="en-US" altLang="ja-JP"/>
              <a:pPr/>
              <a:t>14</a:t>
            </a:fld>
            <a:endParaRPr lang="en-US" altLang="ja-JP"/>
          </a:p>
        </p:txBody>
      </p:sp>
      <p:sp>
        <p:nvSpPr>
          <p:cNvPr id="503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3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DBC2CF-7E96-4E06-AFA6-1F332140A9AE}" type="slidenum">
              <a:rPr lang="en-US" altLang="ja-JP"/>
              <a:pPr/>
              <a:t>15</a:t>
            </a:fld>
            <a:endParaRPr lang="en-US" altLang="ja-JP"/>
          </a:p>
        </p:txBody>
      </p:sp>
      <p:sp>
        <p:nvSpPr>
          <p:cNvPr id="5020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6763"/>
            <a:ext cx="5118100" cy="3838575"/>
          </a:xfrm>
          <a:ln/>
        </p:spPr>
      </p:sp>
      <p:sp>
        <p:nvSpPr>
          <p:cNvPr id="5020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860925"/>
            <a:ext cx="5683250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5DFA3A-1423-43F5-9845-EADF6CA2DB4F}" type="slidenum">
              <a:rPr lang="en-US" altLang="ja-JP" smtClean="0"/>
              <a:pPr/>
              <a:t>16</a:t>
            </a:fld>
            <a:endParaRPr lang="en-US" altLang="ja-JP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6763"/>
            <a:ext cx="5118100" cy="3838575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860925"/>
            <a:ext cx="5683250" cy="460692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5DFA3A-1423-43F5-9845-EADF6CA2DB4F}" type="slidenum">
              <a:rPr lang="en-US" altLang="ja-JP" smtClean="0"/>
              <a:pPr/>
              <a:t>17</a:t>
            </a:fld>
            <a:endParaRPr lang="en-US" altLang="ja-JP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6763"/>
            <a:ext cx="5118100" cy="3838575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860925"/>
            <a:ext cx="5683250" cy="460692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5DFA3A-1423-43F5-9845-EADF6CA2DB4F}" type="slidenum">
              <a:rPr lang="en-US" altLang="ja-JP" smtClean="0"/>
              <a:pPr/>
              <a:t>18</a:t>
            </a:fld>
            <a:endParaRPr lang="en-US" altLang="ja-JP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6763"/>
            <a:ext cx="5118100" cy="3838575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860925"/>
            <a:ext cx="5683250" cy="460692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5DFA3A-1423-43F5-9845-EADF6CA2DB4F}" type="slidenum">
              <a:rPr lang="en-US" altLang="ja-JP" smtClean="0"/>
              <a:pPr/>
              <a:t>19</a:t>
            </a:fld>
            <a:endParaRPr lang="en-US" altLang="ja-JP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6763"/>
            <a:ext cx="5118100" cy="3838575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860925"/>
            <a:ext cx="5683250" cy="460692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DBC2CF-7E96-4E06-AFA6-1F332140A9AE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5020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6763"/>
            <a:ext cx="5118100" cy="3838575"/>
          </a:xfrm>
          <a:ln/>
        </p:spPr>
      </p:sp>
      <p:sp>
        <p:nvSpPr>
          <p:cNvPr id="5020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860925"/>
            <a:ext cx="5683250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DBC2CF-7E96-4E06-AFA6-1F332140A9AE}" type="slidenum">
              <a:rPr lang="en-US" altLang="ja-JP"/>
              <a:pPr/>
              <a:t>20</a:t>
            </a:fld>
            <a:endParaRPr lang="en-US" altLang="ja-JP"/>
          </a:p>
        </p:txBody>
      </p:sp>
      <p:sp>
        <p:nvSpPr>
          <p:cNvPr id="5020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6763"/>
            <a:ext cx="5118100" cy="3838575"/>
          </a:xfrm>
          <a:ln/>
        </p:spPr>
      </p:sp>
      <p:sp>
        <p:nvSpPr>
          <p:cNvPr id="5020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860925"/>
            <a:ext cx="5683250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DE946B-6061-4101-BC8C-4ED4142F4BA1}" type="slidenum">
              <a:rPr lang="en-US" altLang="ja-JP"/>
              <a:pPr/>
              <a:t>21</a:t>
            </a:fld>
            <a:endParaRPr lang="en-US" altLang="ja-JP"/>
          </a:p>
        </p:txBody>
      </p:sp>
      <p:sp>
        <p:nvSpPr>
          <p:cNvPr id="53207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noFill/>
          <a:ln w="12700"/>
        </p:spPr>
      </p:sp>
      <p:sp>
        <p:nvSpPr>
          <p:cNvPr id="5320707" name="2 Marcador de notas"/>
          <p:cNvSpPr>
            <a:spLocks noGrp="1"/>
          </p:cNvSpPr>
          <p:nvPr>
            <p:ph type="body" idx="1"/>
          </p:nvPr>
        </p:nvSpPr>
        <p:spPr>
          <a:xfrm>
            <a:off x="711200" y="4860925"/>
            <a:ext cx="5676900" cy="4605338"/>
          </a:xfrm>
          <a:noFill/>
          <a:ln/>
        </p:spPr>
        <p:txBody>
          <a:bodyPr lIns="95739" tIns="47870" rIns="95739" bIns="47870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669F4D-872E-415E-8CDB-04F95F0E238A}" type="slidenum">
              <a:rPr lang="en-US" altLang="ja-JP"/>
              <a:pPr/>
              <a:t>22</a:t>
            </a:fld>
            <a:endParaRPr lang="en-US" altLang="ja-JP"/>
          </a:p>
        </p:txBody>
      </p:sp>
      <p:sp>
        <p:nvSpPr>
          <p:cNvPr id="519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9175" y="777875"/>
            <a:ext cx="5065713" cy="3798888"/>
          </a:xfrm>
          <a:ln/>
        </p:spPr>
      </p:sp>
      <p:sp>
        <p:nvSpPr>
          <p:cNvPr id="519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37113"/>
            <a:ext cx="5207000" cy="4664075"/>
          </a:xfrm>
          <a:ln/>
        </p:spPr>
        <p:txBody>
          <a:bodyPr lIns="99745" tIns="49871" rIns="99745" bIns="49871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DBC2CF-7E96-4E06-AFA6-1F332140A9AE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5020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6763"/>
            <a:ext cx="5118100" cy="3838575"/>
          </a:xfrm>
          <a:ln/>
        </p:spPr>
      </p:sp>
      <p:sp>
        <p:nvSpPr>
          <p:cNvPr id="5020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860925"/>
            <a:ext cx="5683250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967E8D-C224-4A33-A217-675169731834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4907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 w="12700"/>
        </p:spPr>
      </p:sp>
      <p:sp>
        <p:nvSpPr>
          <p:cNvPr id="4907011" name="2 Marcador de notas"/>
          <p:cNvSpPr>
            <a:spLocks noGrp="1"/>
          </p:cNvSpPr>
          <p:nvPr>
            <p:ph type="body" idx="1"/>
          </p:nvPr>
        </p:nvSpPr>
        <p:spPr>
          <a:xfrm>
            <a:off x="711200" y="4860925"/>
            <a:ext cx="5676900" cy="4605338"/>
          </a:xfrm>
          <a:ln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B59F65-0389-45DA-B60C-D0CE015D2BE4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4915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 w="12700"/>
        </p:spPr>
      </p:sp>
      <p:sp>
        <p:nvSpPr>
          <p:cNvPr id="4915203" name="2 Marcador de notas"/>
          <p:cNvSpPr>
            <a:spLocks noGrp="1"/>
          </p:cNvSpPr>
          <p:nvPr>
            <p:ph type="body" idx="1"/>
          </p:nvPr>
        </p:nvSpPr>
        <p:spPr>
          <a:xfrm>
            <a:off x="711200" y="4860925"/>
            <a:ext cx="5676900" cy="4605338"/>
          </a:xfrm>
          <a:ln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0225A3-0624-41D8-B1C3-718712878E53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4909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 w="12700"/>
        </p:spPr>
      </p:sp>
      <p:sp>
        <p:nvSpPr>
          <p:cNvPr id="4909059" name="2 Marcador de notas"/>
          <p:cNvSpPr>
            <a:spLocks noGrp="1"/>
          </p:cNvSpPr>
          <p:nvPr>
            <p:ph type="body" idx="1"/>
          </p:nvPr>
        </p:nvSpPr>
        <p:spPr>
          <a:xfrm>
            <a:off x="711200" y="4860925"/>
            <a:ext cx="5676900" cy="4605338"/>
          </a:xfrm>
          <a:ln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967E8D-C224-4A33-A217-675169731834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4907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 w="12700"/>
        </p:spPr>
      </p:sp>
      <p:sp>
        <p:nvSpPr>
          <p:cNvPr id="4907011" name="2 Marcador de notas"/>
          <p:cNvSpPr>
            <a:spLocks noGrp="1"/>
          </p:cNvSpPr>
          <p:nvPr>
            <p:ph type="body" idx="1"/>
          </p:nvPr>
        </p:nvSpPr>
        <p:spPr>
          <a:xfrm>
            <a:off x="711200" y="4860925"/>
            <a:ext cx="5676900" cy="4605338"/>
          </a:xfrm>
          <a:ln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DBC2CF-7E96-4E06-AFA6-1F332140A9AE}" type="slidenum">
              <a:rPr lang="en-US" altLang="ja-JP"/>
              <a:pPr/>
              <a:t>8</a:t>
            </a:fld>
            <a:endParaRPr lang="en-US" altLang="ja-JP"/>
          </a:p>
        </p:txBody>
      </p:sp>
      <p:sp>
        <p:nvSpPr>
          <p:cNvPr id="5020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6763"/>
            <a:ext cx="5118100" cy="3838575"/>
          </a:xfrm>
          <a:ln/>
        </p:spPr>
      </p:sp>
      <p:sp>
        <p:nvSpPr>
          <p:cNvPr id="5020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860925"/>
            <a:ext cx="5683250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5DFA3A-1423-43F5-9845-EADF6CA2DB4F}" type="slidenum">
              <a:rPr lang="en-US" altLang="ja-JP" smtClean="0"/>
              <a:pPr/>
              <a:t>9</a:t>
            </a:fld>
            <a:endParaRPr lang="en-US" altLang="ja-JP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6763"/>
            <a:ext cx="5118100" cy="3838575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860925"/>
            <a:ext cx="5683250" cy="460692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4114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371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kumimoji="0" sz="1400">
                <a:latin typeface="Arial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kumimoji="0" sz="1400">
                <a:latin typeface="Arial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kumimoji="0" sz="1400">
                <a:latin typeface="Arial" pitchFamily="34" charset="0"/>
              </a:defRPr>
            </a:lvl1pPr>
          </a:lstStyle>
          <a:p>
            <a:fld id="{5C0FDEBF-4CB3-418F-B4F4-6F7301463BC7}" type="slidenum">
              <a:rPr lang="en-US" altLang="ja-JP"/>
              <a:pPr/>
              <a:t>‹Nº›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77050" y="0"/>
            <a:ext cx="2266950" cy="6553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6200" y="0"/>
            <a:ext cx="6648450" cy="6553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5181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371600"/>
            <a:ext cx="4267200" cy="2514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267200" cy="2514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6200" y="0"/>
            <a:ext cx="9067800" cy="6553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0"/>
            <a:ext cx="906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86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  <p:sldLayoutId id="2147483673" r:id="rId13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Times New Roman" pitchFamily="18" charset="0"/>
          <a:ea typeface="ＭＳ Ｐゴシック" pitchFamily="34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Times New Roman" pitchFamily="18" charset="0"/>
          <a:ea typeface="ＭＳ Ｐゴシック" pitchFamily="34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Times New Roman" pitchFamily="18" charset="0"/>
          <a:ea typeface="ＭＳ Ｐゴシック" pitchFamily="34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Times New Roman" pitchFamily="18" charset="0"/>
          <a:ea typeface="ＭＳ Ｐゴシック" pitchFamily="34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Times New Roman" pitchFamily="18" charset="0"/>
          <a:ea typeface="ＭＳ Ｐゴシック" pitchFamily="34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Times New Roman" pitchFamily="18" charset="0"/>
          <a:ea typeface="ＭＳ Ｐゴシック" pitchFamily="34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Times New Roman" pitchFamily="18" charset="0"/>
          <a:ea typeface="ＭＳ Ｐゴシック" pitchFamily="34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b="1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b="1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b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 b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 b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 b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9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2716" name="Rectangle 12"/>
          <p:cNvSpPr>
            <a:spLocks noChangeArrowheads="1"/>
          </p:cNvSpPr>
          <p:nvPr/>
        </p:nvSpPr>
        <p:spPr bwMode="auto">
          <a:xfrm>
            <a:off x="0" y="898525"/>
            <a:ext cx="9144000" cy="32162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5192706" name="Picture 2" descr="v3col2tex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4775" y="4581525"/>
            <a:ext cx="1419225" cy="2276475"/>
          </a:xfrm>
          <a:prstGeom prst="rect">
            <a:avLst/>
          </a:prstGeom>
          <a:noFill/>
        </p:spPr>
      </p:pic>
      <p:sp>
        <p:nvSpPr>
          <p:cNvPr id="51927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2743200"/>
            <a:ext cx="8686800" cy="3860800"/>
          </a:xfrm>
          <a:ln/>
        </p:spPr>
        <p:txBody>
          <a:bodyPr/>
          <a:lstStyle/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>
              <a:spcBef>
                <a:spcPts val="0"/>
              </a:spcBef>
            </a:pPr>
            <a:r>
              <a:rPr lang="es-ES_tradnl" b="0" dirty="0" smtClean="0">
                <a:solidFill>
                  <a:srgbClr val="990000"/>
                </a:solidFill>
              </a:rPr>
              <a:t>   </a:t>
            </a:r>
            <a:r>
              <a:rPr lang="es-ES_tradnl" b="0" dirty="0" smtClean="0"/>
              <a:t>María José </a:t>
            </a:r>
            <a:r>
              <a:rPr lang="es-ES_tradnl" b="0" dirty="0" err="1" smtClean="0"/>
              <a:t>Gacto</a:t>
            </a:r>
            <a:r>
              <a:rPr lang="es-ES_tradnl" b="0" dirty="0" smtClean="0"/>
              <a:t>,</a:t>
            </a:r>
            <a:r>
              <a:rPr lang="es-ES_tradnl" b="0" dirty="0" smtClean="0">
                <a:solidFill>
                  <a:srgbClr val="990000"/>
                </a:solidFill>
              </a:rPr>
              <a:t> Rafael Alcalá</a:t>
            </a:r>
          </a:p>
          <a:p>
            <a:pPr marL="457200" indent="-457200">
              <a:spcBef>
                <a:spcPts val="0"/>
              </a:spcBef>
            </a:pPr>
            <a:r>
              <a:rPr lang="es-ES_tradnl" b="0" dirty="0" smtClean="0"/>
              <a:t>and Francisco Herrera</a:t>
            </a:r>
            <a:endParaRPr lang="es-ES_tradnl" sz="1000" b="0" dirty="0">
              <a:latin typeface="Tahoma" pitchFamily="34" charset="0"/>
            </a:endParaRPr>
          </a:p>
          <a:p>
            <a:pPr marL="457200" indent="-457200">
              <a:spcBef>
                <a:spcPct val="0"/>
              </a:spcBef>
            </a:pPr>
            <a:endParaRPr lang="es-ES_tradnl" sz="900" b="0" dirty="0">
              <a:solidFill>
                <a:schemeClr val="tx2"/>
              </a:solidFill>
              <a:latin typeface="Tahoma" pitchFamily="34" charset="0"/>
            </a:endParaRPr>
          </a:p>
          <a:p>
            <a:pPr marL="457200" indent="-457200"/>
            <a:r>
              <a:rPr lang="es-ES_tradnl" sz="2800" b="0" dirty="0">
                <a:solidFill>
                  <a:schemeClr val="tx2"/>
                </a:solidFill>
                <a:latin typeface="Tahoma" pitchFamily="34" charset="0"/>
              </a:rPr>
              <a:t>    Dpto. </a:t>
            </a:r>
            <a:r>
              <a:rPr lang="es-ES_tradnl" sz="2800" b="0" dirty="0" err="1">
                <a:solidFill>
                  <a:schemeClr val="tx2"/>
                </a:solidFill>
                <a:latin typeface="Tahoma" pitchFamily="34" charset="0"/>
              </a:rPr>
              <a:t>Computer</a:t>
            </a:r>
            <a:r>
              <a:rPr lang="es-ES_tradnl" sz="2800" b="0" dirty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s-ES_tradnl" sz="2800" b="0" dirty="0" err="1">
                <a:solidFill>
                  <a:schemeClr val="tx2"/>
                </a:solidFill>
                <a:latin typeface="Tahoma" pitchFamily="34" charset="0"/>
              </a:rPr>
              <a:t>Science</a:t>
            </a:r>
            <a:r>
              <a:rPr lang="es-ES_tradnl" sz="2800" b="0" dirty="0">
                <a:solidFill>
                  <a:schemeClr val="tx2"/>
                </a:solidFill>
                <a:latin typeface="Tahoma" pitchFamily="34" charset="0"/>
              </a:rPr>
              <a:t> and A.I.</a:t>
            </a:r>
          </a:p>
          <a:p>
            <a:pPr marL="457200" indent="-457200"/>
            <a:r>
              <a:rPr lang="es-ES_tradnl" sz="2800" b="0" dirty="0">
                <a:solidFill>
                  <a:schemeClr val="tx2"/>
                </a:solidFill>
                <a:latin typeface="Tahoma" pitchFamily="34" charset="0"/>
              </a:rPr>
              <a:t>   </a:t>
            </a:r>
            <a:r>
              <a:rPr lang="es-ES_tradnl" sz="2800" b="0" dirty="0" err="1">
                <a:solidFill>
                  <a:schemeClr val="tx2"/>
                </a:solidFill>
                <a:latin typeface="Tahoma" pitchFamily="34" charset="0"/>
              </a:rPr>
              <a:t>University</a:t>
            </a:r>
            <a:r>
              <a:rPr lang="es-ES_tradnl" sz="2800" b="0" dirty="0">
                <a:solidFill>
                  <a:schemeClr val="tx2"/>
                </a:solidFill>
                <a:latin typeface="Tahoma" pitchFamily="34" charset="0"/>
              </a:rPr>
              <a:t> of Granada</a:t>
            </a:r>
          </a:p>
          <a:p>
            <a:pPr marL="457200" indent="-457200"/>
            <a:r>
              <a:rPr lang="es-ES_tradnl" sz="2800" b="0" dirty="0">
                <a:solidFill>
                  <a:schemeClr val="tx2"/>
                </a:solidFill>
                <a:latin typeface="Tahoma" pitchFamily="34" charset="0"/>
              </a:rPr>
              <a:t>   18071 </a:t>
            </a:r>
            <a:r>
              <a:rPr lang="es-ES_tradnl" sz="2800" b="0" dirty="0">
                <a:solidFill>
                  <a:schemeClr val="tx2"/>
                </a:solidFill>
                <a:latin typeface="Times New Roman"/>
              </a:rPr>
              <a:t>–</a:t>
            </a:r>
            <a:r>
              <a:rPr lang="es-ES_tradnl" sz="2800" b="0" dirty="0">
                <a:solidFill>
                  <a:schemeClr val="tx2"/>
                </a:solidFill>
                <a:latin typeface="Tahoma" pitchFamily="34" charset="0"/>
              </a:rPr>
              <a:t> SPAIN</a:t>
            </a:r>
          </a:p>
        </p:txBody>
      </p:sp>
      <p:sp>
        <p:nvSpPr>
          <p:cNvPr id="519270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2000" y="1435100"/>
            <a:ext cx="7086600" cy="1555750"/>
          </a:xfrm>
          <a:noFill/>
          <a:ln/>
        </p:spPr>
        <p:txBody>
          <a:bodyPr anchor="b">
            <a:spAutoFit/>
          </a:bodyPr>
          <a:lstStyle/>
          <a:p>
            <a:pPr algn="ctr"/>
            <a:r>
              <a:rPr lang="es-ES_tradnl" sz="5400" b="0" dirty="0">
                <a:solidFill>
                  <a:schemeClr val="folHlink"/>
                </a:solidFill>
              </a:rPr>
              <a:t/>
            </a:r>
            <a:br>
              <a:rPr lang="es-ES_tradnl" sz="5400" b="0" dirty="0">
                <a:solidFill>
                  <a:schemeClr val="folHlink"/>
                </a:solidFill>
              </a:rPr>
            </a:br>
            <a:endParaRPr lang="es-ES" sz="5400" b="0" dirty="0">
              <a:solidFill>
                <a:schemeClr val="folHlink"/>
              </a:solidFill>
            </a:endParaRPr>
          </a:p>
        </p:txBody>
      </p:sp>
      <p:sp>
        <p:nvSpPr>
          <p:cNvPr id="5192709" name="Text Box 5"/>
          <p:cNvSpPr txBox="1">
            <a:spLocks noChangeArrowheads="1"/>
          </p:cNvSpPr>
          <p:nvPr/>
        </p:nvSpPr>
        <p:spPr bwMode="auto">
          <a:xfrm>
            <a:off x="0" y="128270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ja-JP" sz="4000" dirty="0" smtClean="0">
                <a:solidFill>
                  <a:schemeClr val="tx2"/>
                </a:solidFill>
                <a:latin typeface="+mn-lt"/>
                <a:ea typeface="+mn-ea"/>
              </a:rPr>
              <a:t>A double Axis Classification of Interpretability Measures for Linguistic Fuzzy Rule-Based </a:t>
            </a:r>
            <a:r>
              <a:rPr lang="es-ES" altLang="ja-JP" sz="4000" dirty="0" err="1" smtClean="0">
                <a:solidFill>
                  <a:schemeClr val="tx2"/>
                </a:solidFill>
                <a:latin typeface="+mn-lt"/>
                <a:ea typeface="+mn-ea"/>
              </a:rPr>
              <a:t>Systems</a:t>
            </a:r>
            <a:endParaRPr lang="es-ES" altLang="ja-JP" sz="4000" dirty="0">
              <a:solidFill>
                <a:schemeClr val="tx2"/>
              </a:solidFill>
              <a:latin typeface="+mn-lt"/>
              <a:ea typeface="+mn-ea"/>
            </a:endParaRPr>
          </a:p>
        </p:txBody>
      </p:sp>
      <p:pic>
        <p:nvPicPr>
          <p:cNvPr id="5192710" name="Picture 6" descr="pollo-azul-oscuro-sma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06950"/>
            <a:ext cx="2051050" cy="2051050"/>
          </a:xfrm>
          <a:prstGeom prst="rect">
            <a:avLst/>
          </a:prstGeom>
          <a:noFill/>
        </p:spPr>
      </p:pic>
      <p:sp>
        <p:nvSpPr>
          <p:cNvPr id="5192711" name="Line 7"/>
          <p:cNvSpPr>
            <a:spLocks noChangeShapeType="1"/>
          </p:cNvSpPr>
          <p:nvPr/>
        </p:nvSpPr>
        <p:spPr bwMode="auto">
          <a:xfrm>
            <a:off x="0" y="1358900"/>
            <a:ext cx="9144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 anchor="b"/>
          <a:lstStyle/>
          <a:p>
            <a:endParaRPr lang="es-ES"/>
          </a:p>
        </p:txBody>
      </p:sp>
      <p:sp>
        <p:nvSpPr>
          <p:cNvPr id="5192712" name="Line 8"/>
          <p:cNvSpPr>
            <a:spLocks noChangeShapeType="1"/>
          </p:cNvSpPr>
          <p:nvPr/>
        </p:nvSpPr>
        <p:spPr bwMode="auto">
          <a:xfrm>
            <a:off x="0" y="3267075"/>
            <a:ext cx="9144000" cy="0"/>
          </a:xfrm>
          <a:prstGeom prst="line">
            <a:avLst/>
          </a:prstGeom>
          <a:noFill/>
          <a:ln w="104775">
            <a:solidFill>
              <a:schemeClr val="hlink"/>
            </a:solidFill>
            <a:round/>
            <a:headEnd/>
            <a:tailEnd/>
          </a:ln>
          <a:effectLst/>
        </p:spPr>
        <p:txBody>
          <a:bodyPr anchor="b"/>
          <a:lstStyle/>
          <a:p>
            <a:endParaRPr lang="es-ES"/>
          </a:p>
        </p:txBody>
      </p:sp>
      <p:sp>
        <p:nvSpPr>
          <p:cNvPr id="5192714" name="Rectangle 10"/>
          <p:cNvSpPr>
            <a:spLocks noChangeArrowheads="1"/>
          </p:cNvSpPr>
          <p:nvPr/>
        </p:nvSpPr>
        <p:spPr bwMode="auto">
          <a:xfrm>
            <a:off x="0" y="38100"/>
            <a:ext cx="9144000" cy="83099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ja-JP" sz="2400" dirty="0" smtClean="0">
                <a:solidFill>
                  <a:schemeClr val="bg1"/>
                </a:solidFill>
                <a:latin typeface="Arial" pitchFamily="34" charset="0"/>
              </a:rPr>
              <a:t>WILF 2011, </a:t>
            </a:r>
            <a:r>
              <a:rPr lang="en-US" altLang="ja-JP" sz="2400" dirty="0" err="1" smtClean="0">
                <a:solidFill>
                  <a:schemeClr val="bg1"/>
                </a:solidFill>
                <a:latin typeface="Arial" pitchFamily="34" charset="0"/>
              </a:rPr>
              <a:t>Trani</a:t>
            </a:r>
            <a:r>
              <a:rPr lang="en-US" altLang="ja-JP" sz="2400" dirty="0" smtClean="0">
                <a:solidFill>
                  <a:schemeClr val="bg1"/>
                </a:solidFill>
                <a:latin typeface="Arial" pitchFamily="34" charset="0"/>
              </a:rPr>
              <a:t>, Italy</a:t>
            </a:r>
            <a:br>
              <a:rPr lang="en-US" altLang="ja-JP" sz="2400" dirty="0" smtClean="0">
                <a:solidFill>
                  <a:schemeClr val="bg1"/>
                </a:solidFill>
                <a:latin typeface="Arial" pitchFamily="34" charset="0"/>
              </a:rPr>
            </a:br>
            <a:r>
              <a:rPr lang="en-US" altLang="ja-JP" sz="2400" dirty="0" smtClean="0">
                <a:solidFill>
                  <a:schemeClr val="bg1"/>
                </a:solidFill>
                <a:latin typeface="Arial" pitchFamily="34" charset="0"/>
              </a:rPr>
              <a:t>Session on Interpretable Fuzzy Systems, August 31, 2011</a:t>
            </a:r>
            <a:endParaRPr kumimoji="0"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650" name="Rectangle 2"/>
          <p:cNvSpPr>
            <a:spLocks noChangeArrowheads="1"/>
          </p:cNvSpPr>
          <p:nvPr/>
        </p:nvSpPr>
        <p:spPr bwMode="auto">
          <a:xfrm>
            <a:off x="101600" y="1892300"/>
            <a:ext cx="8953500" cy="3335401"/>
          </a:xfrm>
          <a:prstGeom prst="rect">
            <a:avLst/>
          </a:prstGeom>
          <a:noFill/>
          <a:ln w="76200">
            <a:noFill/>
            <a:prstDash val="sysDot"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1. Introduction to FRBSs Interpretability </a:t>
            </a:r>
            <a:endParaRPr lang="en-US" altLang="ja-JP" sz="2300" b="1" dirty="0">
              <a:solidFill>
                <a:srgbClr val="0000FF"/>
              </a:solidFill>
              <a:latin typeface="Arial" pitchFamily="34" charset="0"/>
            </a:endParaRPr>
          </a:p>
          <a:p>
            <a:pPr marL="261938" indent="-261938">
              <a:spcBef>
                <a:spcPct val="0"/>
              </a:spcBef>
            </a:pPr>
            <a:endParaRPr lang="en-US" altLang="ja-JP" sz="1600" b="1" dirty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2. A Taxonomy on Interpretability Measures by Four Quadrants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FF0000"/>
                </a:solidFill>
                <a:latin typeface="Arial" pitchFamily="34" charset="0"/>
              </a:rPr>
              <a:t>3. Brief Summary on each Quadrant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4. Conclusions and Open Issues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5. Website on Interpretability of FRBSs</a:t>
            </a:r>
          </a:p>
        </p:txBody>
      </p:sp>
      <p:sp>
        <p:nvSpPr>
          <p:cNvPr id="50196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Arial" pitchFamily="34" charset="0"/>
              </a:rPr>
              <a:t>Index</a:t>
            </a:r>
            <a:endParaRPr lang="en-US" altLang="ja-JP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9891" name="Text Box 3"/>
          <p:cNvSpPr txBox="1">
            <a:spLocks noChangeArrowheads="1"/>
          </p:cNvSpPr>
          <p:nvPr/>
        </p:nvSpPr>
        <p:spPr bwMode="auto">
          <a:xfrm>
            <a:off x="193675" y="1135063"/>
            <a:ext cx="8721725" cy="469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endParaRPr lang="en-US" altLang="ja-JP" sz="800" b="1" dirty="0" smtClean="0">
              <a:solidFill>
                <a:srgbClr val="0000FF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ja-JP" sz="1800" b="1" dirty="0" smtClean="0">
                <a:solidFill>
                  <a:srgbClr val="C00000"/>
                </a:solidFill>
                <a:latin typeface="Arial" pitchFamily="34" charset="0"/>
              </a:rPr>
              <a:t>Q1:</a:t>
            </a:r>
          </a:p>
          <a:p>
            <a:pPr>
              <a:spcBef>
                <a:spcPct val="0"/>
              </a:spcBef>
            </a:pPr>
            <a:endParaRPr lang="en-US" altLang="ja-JP" sz="1050" b="1" dirty="0" smtClean="0">
              <a:latin typeface="Arial" pitchFamily="34" charset="0"/>
            </a:endParaRP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en-US" altLang="ja-JP" sz="1800" dirty="0" smtClean="0">
                <a:latin typeface="Arial" pitchFamily="34" charset="0"/>
              </a:rPr>
              <a:t> The </a:t>
            </a:r>
            <a:r>
              <a:rPr lang="en-US" altLang="ja-JP" sz="1800" b="1" dirty="0" smtClean="0">
                <a:latin typeface="Arial" pitchFamily="34" charset="0"/>
              </a:rPr>
              <a:t>number of rules</a:t>
            </a:r>
            <a:r>
              <a:rPr lang="en-US" altLang="ja-JP" sz="1800" dirty="0" smtClean="0">
                <a:latin typeface="Arial" pitchFamily="34" charset="0"/>
              </a:rPr>
              <a:t> is the most used and accepted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en-US" altLang="ja-JP" sz="1800" dirty="0" smtClean="0">
                <a:latin typeface="Arial" pitchFamily="34" charset="0"/>
              </a:rPr>
              <a:t> The </a:t>
            </a:r>
            <a:r>
              <a:rPr lang="en-US" altLang="ja-JP" sz="1800" b="1" dirty="0" smtClean="0">
                <a:latin typeface="Arial" pitchFamily="34" charset="0"/>
              </a:rPr>
              <a:t>number of total conditions </a:t>
            </a:r>
            <a:r>
              <a:rPr lang="en-US" altLang="ja-JP" sz="1800" dirty="0" smtClean="0">
                <a:latin typeface="Arial" pitchFamily="34" charset="0"/>
              </a:rPr>
              <a:t>is also a good alternative, since this is also an indirect way to measure the number of rules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en-US" altLang="ja-JP" sz="1800" dirty="0" smtClean="0">
                <a:latin typeface="Arial" pitchFamily="34" charset="0"/>
              </a:rPr>
              <a:t> Associated techniques are </a:t>
            </a:r>
            <a:r>
              <a:rPr lang="en-US" altLang="ja-JP" sz="1800" b="1" dirty="0" smtClean="0">
                <a:latin typeface="Arial" pitchFamily="34" charset="0"/>
              </a:rPr>
              <a:t>rule selection, </a:t>
            </a:r>
            <a:r>
              <a:rPr lang="en-US" altLang="ja-JP" sz="1800" b="1" dirty="0" smtClean="0">
                <a:latin typeface="Arial" pitchFamily="34" charset="0"/>
              </a:rPr>
              <a:t>condition </a:t>
            </a:r>
            <a:r>
              <a:rPr lang="en-US" altLang="ja-JP" sz="1800" b="1" dirty="0" smtClean="0">
                <a:latin typeface="Arial" pitchFamily="34" charset="0"/>
              </a:rPr>
              <a:t>selection and merging of rules</a:t>
            </a:r>
          </a:p>
          <a:p>
            <a:pPr>
              <a:spcBef>
                <a:spcPct val="0"/>
              </a:spcBef>
            </a:pPr>
            <a:endParaRPr lang="en-US" altLang="ja-JP" sz="1050" b="1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ja-JP" sz="1050" b="1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ja-JP" sz="1800" b="1" dirty="0" smtClean="0">
                <a:solidFill>
                  <a:srgbClr val="C00000"/>
                </a:solidFill>
                <a:latin typeface="Arial" pitchFamily="34" charset="0"/>
              </a:rPr>
              <a:t>Q2:</a:t>
            </a:r>
          </a:p>
          <a:p>
            <a:pPr>
              <a:spcBef>
                <a:spcPct val="0"/>
              </a:spcBef>
            </a:pPr>
            <a:endParaRPr lang="en-US" altLang="ja-JP" sz="1050" b="1" dirty="0" smtClean="0">
              <a:latin typeface="Arial" pitchFamily="34" charset="0"/>
            </a:endParaRP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en-US" altLang="ja-JP" sz="1800" dirty="0" smtClean="0">
                <a:latin typeface="Arial" pitchFamily="34" charset="0"/>
              </a:rPr>
              <a:t> The </a:t>
            </a:r>
            <a:r>
              <a:rPr lang="en-US" altLang="ja-JP" sz="1800" b="1" dirty="0" smtClean="0">
                <a:latin typeface="Arial" pitchFamily="34" charset="0"/>
              </a:rPr>
              <a:t>number of labels</a:t>
            </a:r>
            <a:r>
              <a:rPr lang="en-US" altLang="ja-JP" sz="1800" dirty="0" smtClean="0">
                <a:latin typeface="Arial" pitchFamily="34" charset="0"/>
              </a:rPr>
              <a:t> per variable is usually considered as a constraint (7±2), but there are some approaches trying to decrease this number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en-US" altLang="ja-JP" sz="1800" dirty="0" smtClean="0">
                <a:latin typeface="Arial" pitchFamily="34" charset="0"/>
              </a:rPr>
              <a:t> The </a:t>
            </a:r>
            <a:r>
              <a:rPr lang="en-US" altLang="ja-JP" sz="1800" b="1" dirty="0" smtClean="0">
                <a:latin typeface="Arial" pitchFamily="34" charset="0"/>
              </a:rPr>
              <a:t>number of variables/features </a:t>
            </a:r>
            <a:r>
              <a:rPr lang="en-US" altLang="ja-JP" sz="1800" dirty="0" smtClean="0">
                <a:latin typeface="Arial" pitchFamily="34" charset="0"/>
              </a:rPr>
              <a:t>is also considered as a number to minimize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en-US" altLang="ja-JP" sz="1800" dirty="0" smtClean="0">
                <a:latin typeface="Arial" pitchFamily="34" charset="0"/>
              </a:rPr>
              <a:t> Associated techniques are </a:t>
            </a:r>
            <a:r>
              <a:rPr lang="en-US" altLang="ja-JP" sz="1800" b="1" dirty="0" smtClean="0">
                <a:latin typeface="Arial" pitchFamily="34" charset="0"/>
              </a:rPr>
              <a:t>feature selection, merging of MFs and learning of the Data Base</a:t>
            </a:r>
          </a:p>
        </p:txBody>
      </p:sp>
      <p:sp>
        <p:nvSpPr>
          <p:cNvPr id="12" name="11 Rectángulo"/>
          <p:cNvSpPr/>
          <p:nvPr/>
        </p:nvSpPr>
        <p:spPr bwMode="auto">
          <a:xfrm>
            <a:off x="8585200" y="3111500"/>
            <a:ext cx="114300" cy="3175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E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55" name="Rectangle 3"/>
          <p:cNvSpPr>
            <a:spLocks noChangeArrowheads="1"/>
          </p:cNvSpPr>
          <p:nvPr/>
        </p:nvSpPr>
        <p:spPr bwMode="auto">
          <a:xfrm>
            <a:off x="47625" y="0"/>
            <a:ext cx="909637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sz="31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100" b="1" dirty="0" smtClean="0">
                <a:solidFill>
                  <a:schemeClr val="bg1"/>
                </a:solidFill>
                <a:latin typeface="Arial" pitchFamily="34" charset="0"/>
              </a:rPr>
              <a:t>Brief Summary on each Quadrant</a:t>
            </a:r>
            <a:r>
              <a:rPr lang="en-US" sz="3800" b="1" dirty="0">
                <a:solidFill>
                  <a:schemeClr val="bg1"/>
                </a:solidFill>
                <a:latin typeface="Arial" pitchFamily="34" charset="0"/>
              </a:rPr>
              <a:t/>
            </a:r>
            <a:br>
              <a:rPr lang="en-US" sz="3800" b="1" dirty="0">
                <a:solidFill>
                  <a:schemeClr val="bg1"/>
                </a:solidFill>
                <a:latin typeface="Arial" pitchFamily="34" charset="0"/>
              </a:rPr>
            </a:br>
            <a:r>
              <a:rPr lang="en-US" sz="3200" dirty="0">
                <a:solidFill>
                  <a:srgbClr val="FFFF99"/>
                </a:solidFill>
                <a:latin typeface="Arial" pitchFamily="34" charset="0"/>
              </a:rPr>
              <a:t> </a:t>
            </a:r>
            <a:r>
              <a:rPr lang="en-US" sz="2800" dirty="0" smtClean="0">
                <a:solidFill>
                  <a:srgbClr val="FFFF99"/>
                </a:solidFill>
                <a:latin typeface="Arial" pitchFamily="34" charset="0"/>
              </a:rPr>
              <a:t>Q1 and Q2: Complexity-RB and Complexity-Partitions</a:t>
            </a:r>
            <a:endParaRPr lang="en-US" sz="2800" dirty="0">
              <a:solidFill>
                <a:srgbClr val="FFFF99"/>
              </a:solidFill>
              <a:latin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019300" y="6057900"/>
            <a:ext cx="4991100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2400" b="1" dirty="0" err="1" smtClean="0">
                <a:solidFill>
                  <a:srgbClr val="0000CC"/>
                </a:solidFill>
              </a:rPr>
              <a:t>They</a:t>
            </a:r>
            <a:r>
              <a:rPr lang="es-ES" sz="2400" b="1" dirty="0" smtClean="0">
                <a:solidFill>
                  <a:srgbClr val="0000CC"/>
                </a:solidFill>
              </a:rPr>
              <a:t> are </a:t>
            </a:r>
            <a:r>
              <a:rPr lang="es-ES" sz="2400" b="1" dirty="0" err="1" smtClean="0">
                <a:solidFill>
                  <a:srgbClr val="0000CC"/>
                </a:solidFill>
              </a:rPr>
              <a:t>widely</a:t>
            </a:r>
            <a:r>
              <a:rPr lang="es-ES" sz="2400" b="1" dirty="0" smtClean="0">
                <a:solidFill>
                  <a:srgbClr val="0000CC"/>
                </a:solidFill>
              </a:rPr>
              <a:t> </a:t>
            </a:r>
            <a:r>
              <a:rPr lang="es-ES" sz="2400" b="1" dirty="0" err="1" smtClean="0">
                <a:solidFill>
                  <a:srgbClr val="0000CC"/>
                </a:solidFill>
              </a:rPr>
              <a:t>accepted</a:t>
            </a:r>
            <a:r>
              <a:rPr lang="es-ES" sz="2400" b="1" dirty="0" smtClean="0">
                <a:solidFill>
                  <a:srgbClr val="0000CC"/>
                </a:solidFill>
              </a:rPr>
              <a:t> in general</a:t>
            </a:r>
            <a:endParaRPr lang="es-ES" sz="24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3"/>
          <p:cNvSpPr>
            <a:spLocks noChangeArrowheads="1"/>
          </p:cNvSpPr>
          <p:nvPr/>
        </p:nvSpPr>
        <p:spPr bwMode="auto">
          <a:xfrm>
            <a:off x="47625" y="0"/>
            <a:ext cx="909637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sz="31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100" b="1" dirty="0" smtClean="0">
                <a:solidFill>
                  <a:schemeClr val="bg1"/>
                </a:solidFill>
                <a:latin typeface="Arial" pitchFamily="34" charset="0"/>
              </a:rPr>
              <a:t>Brief Summary on each Quadrant</a:t>
            </a:r>
            <a:r>
              <a:rPr lang="en-US" sz="3800" b="1" dirty="0">
                <a:solidFill>
                  <a:schemeClr val="bg1"/>
                </a:solidFill>
                <a:latin typeface="Arial" pitchFamily="34" charset="0"/>
              </a:rPr>
              <a:t/>
            </a:r>
            <a:br>
              <a:rPr lang="en-US" sz="3800" b="1" dirty="0">
                <a:solidFill>
                  <a:schemeClr val="bg1"/>
                </a:solidFill>
                <a:latin typeface="Arial" pitchFamily="34" charset="0"/>
              </a:rPr>
            </a:br>
            <a:r>
              <a:rPr lang="en-US" sz="3200" dirty="0">
                <a:solidFill>
                  <a:srgbClr val="FFFF99"/>
                </a:solidFill>
                <a:latin typeface="Arial" pitchFamily="34" charset="0"/>
              </a:rPr>
              <a:t> </a:t>
            </a:r>
            <a:r>
              <a:rPr lang="en-US" sz="3200" dirty="0" smtClean="0">
                <a:solidFill>
                  <a:srgbClr val="FFFF99"/>
                </a:solidFill>
                <a:latin typeface="Arial" pitchFamily="34" charset="0"/>
              </a:rPr>
              <a:t>Q3: Semantic-RB</a:t>
            </a:r>
            <a:endParaRPr lang="en-US" sz="3200" dirty="0">
              <a:solidFill>
                <a:srgbClr val="FFFF99"/>
              </a:solidFill>
              <a:latin typeface="Arial" pitchFamily="34" charset="0"/>
            </a:endParaRPr>
          </a:p>
        </p:txBody>
      </p:sp>
      <p:sp>
        <p:nvSpPr>
          <p:cNvPr id="56" name="Rectangle 2"/>
          <p:cNvSpPr>
            <a:spLocks noChangeArrowheads="1"/>
          </p:cNvSpPr>
          <p:nvPr/>
        </p:nvSpPr>
        <p:spPr bwMode="auto">
          <a:xfrm>
            <a:off x="0" y="1316038"/>
            <a:ext cx="89789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12700">
              <a:buFont typeface="Wingdings" pitchFamily="2" charset="2"/>
              <a:buChar char="n"/>
            </a:pPr>
            <a:r>
              <a:rPr lang="en-US" sz="2000" dirty="0" smtClean="0"/>
              <a:t> There are too few works in this quadrant which pay attention to:</a:t>
            </a:r>
          </a:p>
          <a:p>
            <a:pPr marL="800100" lvl="1" indent="1270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00CC"/>
                </a:solidFill>
              </a:rPr>
              <a:t> Consistency</a:t>
            </a:r>
          </a:p>
          <a:p>
            <a:pPr marL="800100" lvl="1" indent="1270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00CC"/>
                </a:solidFill>
              </a:rPr>
              <a:t> Number of rules fired at the same time</a:t>
            </a:r>
          </a:p>
          <a:p>
            <a:pPr marL="800100" lvl="1" indent="1270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00CC"/>
                </a:solidFill>
              </a:rPr>
              <a:t> </a:t>
            </a:r>
            <a:r>
              <a:rPr lang="en-US" sz="2000" b="1" dirty="0" err="1" smtClean="0">
                <a:solidFill>
                  <a:srgbClr val="0000CC"/>
                </a:solidFill>
              </a:rPr>
              <a:t>Cointension</a:t>
            </a:r>
            <a:endParaRPr lang="en-US" sz="2000" b="1" dirty="0">
              <a:solidFill>
                <a:srgbClr val="0000CC"/>
              </a:solidFill>
            </a:endParaRPr>
          </a:p>
          <a:p>
            <a:pPr marL="342900" indent="12700">
              <a:buFont typeface="Wingdings" pitchFamily="2" charset="2"/>
              <a:buChar char="n"/>
            </a:pPr>
            <a:r>
              <a:rPr lang="en-US" sz="2000" dirty="0" smtClean="0"/>
              <a:t> </a:t>
            </a:r>
            <a:r>
              <a:rPr lang="en-US" sz="2000" b="1" dirty="0" smtClean="0"/>
              <a:t>Consistency of the RB </a:t>
            </a:r>
            <a:r>
              <a:rPr lang="en-US" sz="2000" dirty="0" smtClean="0"/>
              <a:t>means the </a:t>
            </a:r>
            <a:r>
              <a:rPr lang="en-US" sz="2000" b="1" dirty="0" smtClean="0"/>
              <a:t>absence of contradictory rules </a:t>
            </a:r>
            <a:r>
              <a:rPr lang="en-US" sz="2000" dirty="0" smtClean="0"/>
              <a:t>in the RB, in the sense that rules with similar premise parts should have similar consequent parts. Usually considered by </a:t>
            </a:r>
            <a:r>
              <a:rPr lang="en-US" sz="2000" b="1" dirty="0" smtClean="0"/>
              <a:t>using similarity measures </a:t>
            </a:r>
            <a:r>
              <a:rPr lang="en-US" sz="2000" dirty="0" smtClean="0"/>
              <a:t>which are </a:t>
            </a:r>
            <a:r>
              <a:rPr lang="en-US" sz="2000" dirty="0" err="1" smtClean="0"/>
              <a:t>computationa-lly</a:t>
            </a:r>
            <a:r>
              <a:rPr lang="en-US" sz="2000" dirty="0" smtClean="0"/>
              <a:t> expensive.</a:t>
            </a:r>
          </a:p>
          <a:p>
            <a:pPr marL="342900" indent="12700">
              <a:buFont typeface="Wingdings" pitchFamily="2" charset="2"/>
              <a:buChar char="n"/>
            </a:pPr>
            <a:r>
              <a:rPr lang="en-US" sz="2000" dirty="0" smtClean="0"/>
              <a:t> </a:t>
            </a:r>
            <a:r>
              <a:rPr lang="en-US" sz="2000" b="1" dirty="0" smtClean="0"/>
              <a:t>Number of rules fired at the same time</a:t>
            </a:r>
            <a:r>
              <a:rPr lang="en-US" sz="2000" dirty="0" smtClean="0"/>
              <a:t>, which consists of minimizing the number of rules firing that are activated for a </a:t>
            </a:r>
            <a:r>
              <a:rPr lang="es-ES" sz="2000" dirty="0" err="1" smtClean="0"/>
              <a:t>given</a:t>
            </a:r>
            <a:r>
              <a:rPr lang="es-ES" sz="2000" dirty="0" smtClean="0"/>
              <a:t> input. </a:t>
            </a:r>
            <a:r>
              <a:rPr lang="es-ES" sz="2000" b="1" dirty="0" err="1" smtClean="0"/>
              <a:t>Promising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for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regression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problems</a:t>
            </a:r>
            <a:r>
              <a:rPr lang="es-ES" sz="2000" b="1" dirty="0" smtClean="0"/>
              <a:t>.</a:t>
            </a:r>
          </a:p>
          <a:p>
            <a:pPr marL="342900" indent="12700">
              <a:buFont typeface="Wingdings" pitchFamily="2" charset="2"/>
              <a:buChar char="n"/>
            </a:pPr>
            <a:r>
              <a:rPr lang="es-ES" sz="2000" b="1" dirty="0" smtClean="0"/>
              <a:t> Co-</a:t>
            </a:r>
            <a:r>
              <a:rPr lang="es-ES" sz="2000" b="1" dirty="0" err="1" smtClean="0"/>
              <a:t>intension</a:t>
            </a:r>
            <a:r>
              <a:rPr lang="es-ES" sz="2000" b="1" dirty="0" smtClean="0"/>
              <a:t>, </a:t>
            </a:r>
            <a:r>
              <a:rPr lang="es-ES" sz="2000" dirty="0" smtClean="0"/>
              <a:t>as a </a:t>
            </a:r>
            <a:r>
              <a:rPr lang="es-ES" sz="2000" dirty="0" err="1" smtClean="0"/>
              <a:t>way</a:t>
            </a:r>
            <a:r>
              <a:rPr lang="es-ES" sz="2000" dirty="0" smtClean="0"/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</a:t>
            </a:r>
            <a:r>
              <a:rPr lang="en-US" sz="2000" dirty="0" smtClean="0"/>
              <a:t>evaluate how much the semantics of fuzzy rules is coherent with their logical view. </a:t>
            </a:r>
            <a:r>
              <a:rPr lang="en-US" sz="2000" b="1" dirty="0" smtClean="0"/>
              <a:t>Promising for classification problem.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2"/>
          <p:cNvSpPr>
            <a:spLocks noChangeArrowheads="1"/>
          </p:cNvSpPr>
          <p:nvPr/>
        </p:nvSpPr>
        <p:spPr bwMode="auto">
          <a:xfrm>
            <a:off x="0" y="1316038"/>
            <a:ext cx="9144000" cy="533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12700">
              <a:buFont typeface="Wingdings" pitchFamily="2" charset="2"/>
              <a:buChar char="n"/>
            </a:pPr>
            <a:r>
              <a:rPr lang="en-US" sz="2000" dirty="0" smtClean="0"/>
              <a:t> </a:t>
            </a:r>
            <a:r>
              <a:rPr lang="en-US" sz="2000" b="1" dirty="0" smtClean="0"/>
              <a:t>From a classical point of view</a:t>
            </a:r>
            <a:r>
              <a:rPr lang="en-US" sz="2000" dirty="0" smtClean="0"/>
              <a:t>, this problem has been tackled by </a:t>
            </a:r>
            <a:r>
              <a:rPr lang="en-US" sz="2000" b="1" dirty="0" smtClean="0"/>
              <a:t>applying some constraints to the MF’s </a:t>
            </a:r>
            <a:r>
              <a:rPr lang="en-US" sz="2000" dirty="0" smtClean="0"/>
              <a:t>definition in order to ensure the following properties:</a:t>
            </a:r>
          </a:p>
          <a:p>
            <a:pPr marL="800100" lvl="1" indent="1270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00CC"/>
                </a:solidFill>
              </a:rPr>
              <a:t> Completeness or Coverage: </a:t>
            </a:r>
            <a:r>
              <a:rPr lang="en-US" sz="2000" dirty="0" smtClean="0">
                <a:solidFill>
                  <a:srgbClr val="0000CC"/>
                </a:solidFill>
              </a:rPr>
              <a:t>The universe of discourse of a variable should be covered by the MFs</a:t>
            </a:r>
          </a:p>
          <a:p>
            <a:pPr marL="800100" lvl="1" indent="1270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00CC"/>
                </a:solidFill>
              </a:rPr>
              <a:t> Normalization: </a:t>
            </a:r>
            <a:r>
              <a:rPr lang="en-US" sz="2000" dirty="0" smtClean="0">
                <a:solidFill>
                  <a:srgbClr val="0000CC"/>
                </a:solidFill>
              </a:rPr>
              <a:t>MFs are normal if there is at least one data point in the universe of discourse with a membership value </a:t>
            </a:r>
            <a:r>
              <a:rPr lang="es-ES" sz="2000" dirty="0" err="1" smtClean="0">
                <a:solidFill>
                  <a:srgbClr val="0000CC"/>
                </a:solidFill>
              </a:rPr>
              <a:t>equal</a:t>
            </a:r>
            <a:r>
              <a:rPr lang="es-ES" sz="2000" dirty="0" smtClean="0">
                <a:solidFill>
                  <a:srgbClr val="0000CC"/>
                </a:solidFill>
              </a:rPr>
              <a:t> </a:t>
            </a:r>
            <a:r>
              <a:rPr lang="es-ES" sz="2000" dirty="0" err="1" smtClean="0">
                <a:solidFill>
                  <a:srgbClr val="0000CC"/>
                </a:solidFill>
              </a:rPr>
              <a:t>to</a:t>
            </a:r>
            <a:r>
              <a:rPr lang="es-ES" sz="2000" dirty="0" smtClean="0">
                <a:solidFill>
                  <a:srgbClr val="0000CC"/>
                </a:solidFill>
              </a:rPr>
              <a:t> </a:t>
            </a:r>
            <a:r>
              <a:rPr lang="es-ES" sz="2000" dirty="0" err="1" smtClean="0">
                <a:solidFill>
                  <a:srgbClr val="0000CC"/>
                </a:solidFill>
              </a:rPr>
              <a:t>one</a:t>
            </a:r>
            <a:endParaRPr lang="en-US" sz="2000" dirty="0" smtClean="0">
              <a:solidFill>
                <a:srgbClr val="0000CC"/>
              </a:solidFill>
            </a:endParaRPr>
          </a:p>
          <a:p>
            <a:pPr marL="800100" lvl="1" indent="1270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00CC"/>
                </a:solidFill>
              </a:rPr>
              <a:t> </a:t>
            </a:r>
            <a:r>
              <a:rPr lang="en-US" sz="2000" b="1" dirty="0" err="1" smtClean="0">
                <a:solidFill>
                  <a:srgbClr val="0000CC"/>
                </a:solidFill>
              </a:rPr>
              <a:t>Distinguishability</a:t>
            </a:r>
            <a:r>
              <a:rPr lang="en-US" sz="2000" b="1" dirty="0" smtClean="0">
                <a:solidFill>
                  <a:srgbClr val="0000CC"/>
                </a:solidFill>
              </a:rPr>
              <a:t>: </a:t>
            </a:r>
            <a:r>
              <a:rPr lang="en-US" sz="2000" dirty="0" smtClean="0">
                <a:solidFill>
                  <a:srgbClr val="0000CC"/>
                </a:solidFill>
              </a:rPr>
              <a:t>An MF should be easily distinguishable </a:t>
            </a:r>
            <a:r>
              <a:rPr lang="es-ES" sz="2000" dirty="0" err="1" smtClean="0">
                <a:solidFill>
                  <a:srgbClr val="0000CC"/>
                </a:solidFill>
              </a:rPr>
              <a:t>from</a:t>
            </a:r>
            <a:r>
              <a:rPr lang="es-ES" sz="2000" dirty="0" smtClean="0">
                <a:solidFill>
                  <a:srgbClr val="0000CC"/>
                </a:solidFill>
              </a:rPr>
              <a:t> </a:t>
            </a:r>
            <a:r>
              <a:rPr lang="es-ES" sz="2000" dirty="0" err="1" smtClean="0">
                <a:solidFill>
                  <a:srgbClr val="0000CC"/>
                </a:solidFill>
              </a:rPr>
              <a:t>the</a:t>
            </a:r>
            <a:r>
              <a:rPr lang="es-ES" sz="2000" dirty="0" smtClean="0">
                <a:solidFill>
                  <a:srgbClr val="0000CC"/>
                </a:solidFill>
              </a:rPr>
              <a:t> </a:t>
            </a:r>
            <a:r>
              <a:rPr lang="es-ES" sz="2000" dirty="0" err="1" smtClean="0">
                <a:solidFill>
                  <a:srgbClr val="0000CC"/>
                </a:solidFill>
              </a:rPr>
              <a:t>remaining</a:t>
            </a:r>
            <a:r>
              <a:rPr lang="es-ES" sz="2000" dirty="0" smtClean="0">
                <a:solidFill>
                  <a:srgbClr val="0000CC"/>
                </a:solidFill>
              </a:rPr>
              <a:t> </a:t>
            </a:r>
            <a:r>
              <a:rPr lang="es-ES" sz="2000" dirty="0" err="1" smtClean="0">
                <a:solidFill>
                  <a:srgbClr val="0000CC"/>
                </a:solidFill>
              </a:rPr>
              <a:t>MFs</a:t>
            </a:r>
            <a:endParaRPr lang="es-ES" sz="2000" dirty="0" smtClean="0">
              <a:solidFill>
                <a:srgbClr val="0000CC"/>
              </a:solidFill>
            </a:endParaRPr>
          </a:p>
          <a:p>
            <a:pPr marL="800100" lvl="1" indent="12700">
              <a:spcBef>
                <a:spcPts val="600"/>
              </a:spcBef>
              <a:buFont typeface="Wingdings" pitchFamily="2" charset="2"/>
              <a:buChar char="§"/>
            </a:pPr>
            <a:r>
              <a:rPr lang="es-ES" sz="2000" b="1" dirty="0" smtClean="0">
                <a:solidFill>
                  <a:srgbClr val="0000CC"/>
                </a:solidFill>
              </a:rPr>
              <a:t> </a:t>
            </a:r>
            <a:r>
              <a:rPr lang="en-US" sz="2000" b="1" dirty="0" err="1" smtClean="0">
                <a:solidFill>
                  <a:srgbClr val="0000CC"/>
                </a:solidFill>
              </a:rPr>
              <a:t>Complementarity</a:t>
            </a:r>
            <a:r>
              <a:rPr lang="en-US" sz="2000" b="1" dirty="0" smtClean="0">
                <a:solidFill>
                  <a:srgbClr val="0000CC"/>
                </a:solidFill>
              </a:rPr>
              <a:t>: </a:t>
            </a:r>
            <a:r>
              <a:rPr lang="en-US" sz="2000" dirty="0" smtClean="0">
                <a:solidFill>
                  <a:srgbClr val="0000CC"/>
                </a:solidFill>
              </a:rPr>
              <a:t>For each element of the universe of discourse, the sum of all its membership values should be near to one</a:t>
            </a:r>
          </a:p>
          <a:p>
            <a:pPr marL="342900" indent="12700">
              <a:buFont typeface="Wingdings" pitchFamily="2" charset="2"/>
              <a:buChar char="n"/>
            </a:pPr>
            <a:endParaRPr lang="en-US" sz="2000" dirty="0" smtClean="0"/>
          </a:p>
          <a:p>
            <a:pPr marL="342900" indent="12700">
              <a:buFont typeface="Wingdings" pitchFamily="2" charset="2"/>
              <a:buChar char="n"/>
            </a:pPr>
            <a:r>
              <a:rPr lang="en-US" sz="2000" dirty="0" smtClean="0"/>
              <a:t> By contrast, other works are devoted to proposing </a:t>
            </a:r>
            <a:r>
              <a:rPr lang="en-US" sz="2000" b="1" dirty="0" smtClean="0"/>
              <a:t>semantic interpretability measures to quantify </a:t>
            </a:r>
            <a:r>
              <a:rPr lang="en-US" sz="2000" dirty="0" smtClean="0"/>
              <a:t>or to optimize the semantic interpretability properties. They can be considered </a:t>
            </a:r>
            <a:r>
              <a:rPr lang="en-US" sz="2000" b="1" dirty="0" smtClean="0"/>
              <a:t>absolute measures </a:t>
            </a:r>
            <a:r>
              <a:rPr lang="en-US" sz="2000" dirty="0" smtClean="0"/>
              <a:t>since they try to satisfy absolute properties. Mainly </a:t>
            </a:r>
            <a:r>
              <a:rPr lang="en-US" sz="2000" b="1" dirty="0" smtClean="0"/>
              <a:t>focused on the </a:t>
            </a:r>
            <a:r>
              <a:rPr lang="en-US" sz="2000" b="1" dirty="0" err="1" smtClean="0"/>
              <a:t>distinguishability</a:t>
            </a:r>
            <a:r>
              <a:rPr lang="en-US" sz="2000" b="1" dirty="0" smtClean="0"/>
              <a:t> by using similarity measures</a:t>
            </a:r>
            <a:r>
              <a:rPr lang="en-US" sz="2000" dirty="0" smtClean="0"/>
              <a:t>. 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7625" y="0"/>
            <a:ext cx="909637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sz="31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100" b="1" dirty="0" smtClean="0">
                <a:solidFill>
                  <a:schemeClr val="bg1"/>
                </a:solidFill>
                <a:latin typeface="Arial" pitchFamily="34" charset="0"/>
              </a:rPr>
              <a:t>Brief Summary on each Quadrant</a:t>
            </a:r>
            <a:r>
              <a:rPr lang="en-US" sz="3800" b="1" dirty="0">
                <a:solidFill>
                  <a:schemeClr val="bg1"/>
                </a:solidFill>
                <a:latin typeface="Arial" pitchFamily="34" charset="0"/>
              </a:rPr>
              <a:t/>
            </a:r>
            <a:br>
              <a:rPr lang="en-US" sz="3800" b="1" dirty="0">
                <a:solidFill>
                  <a:schemeClr val="bg1"/>
                </a:solidFill>
                <a:latin typeface="Arial" pitchFamily="34" charset="0"/>
              </a:rPr>
            </a:br>
            <a:r>
              <a:rPr lang="en-US" sz="3200" dirty="0">
                <a:solidFill>
                  <a:srgbClr val="FFFF99"/>
                </a:solidFill>
                <a:latin typeface="Arial" pitchFamily="34" charset="0"/>
              </a:rPr>
              <a:t> </a:t>
            </a:r>
            <a:r>
              <a:rPr lang="en-US" sz="3200" dirty="0" smtClean="0">
                <a:solidFill>
                  <a:srgbClr val="FFFF99"/>
                </a:solidFill>
                <a:latin typeface="Arial" pitchFamily="34" charset="0"/>
              </a:rPr>
              <a:t>Q4: Semantic-Partitions</a:t>
            </a:r>
            <a:endParaRPr lang="en-US" sz="3200" dirty="0">
              <a:solidFill>
                <a:srgbClr val="FFFF99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9891" name="Text Box 3"/>
          <p:cNvSpPr txBox="1">
            <a:spLocks noChangeArrowheads="1"/>
          </p:cNvSpPr>
          <p:nvPr/>
        </p:nvSpPr>
        <p:spPr bwMode="auto">
          <a:xfrm>
            <a:off x="193675" y="1325563"/>
            <a:ext cx="8721725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12700">
              <a:buFont typeface="Wingdings" pitchFamily="2" charset="2"/>
              <a:buChar char="n"/>
            </a:pPr>
            <a:r>
              <a:rPr lang="en-US" altLang="ja-JP" sz="2000" dirty="0" smtClean="0"/>
              <a:t>  The use of </a:t>
            </a:r>
            <a:r>
              <a:rPr lang="en-US" altLang="ja-JP" sz="2000" b="1" dirty="0" smtClean="0"/>
              <a:t>relative measures </a:t>
            </a:r>
            <a:r>
              <a:rPr lang="en-US" altLang="ja-JP" sz="2000" dirty="0" smtClean="0"/>
              <a:t>for Q4 could be promising. First proposal in:</a:t>
            </a:r>
          </a:p>
          <a:p>
            <a:pPr>
              <a:spcBef>
                <a:spcPct val="0"/>
              </a:spcBef>
            </a:pPr>
            <a:endParaRPr lang="en-US" altLang="ja-JP" sz="1800" b="1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ja-JP" sz="1800" b="1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ja-JP" sz="1800" b="1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ja-JP" sz="1800" b="1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ja-JP" sz="1800" b="1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ja-JP" sz="1800" b="1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ja-JP" sz="1800" b="1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ja-JP" sz="1800" b="1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ja-JP" sz="1800" b="1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ja-JP" sz="1800" b="1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ja-JP" sz="1800" b="1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ja-JP" sz="1800" b="1" dirty="0" smtClean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ja-JP" sz="1800" b="1" dirty="0" smtClean="0">
                <a:latin typeface="Arial" pitchFamily="34" charset="0"/>
              </a:rPr>
              <a:t>        </a:t>
            </a:r>
            <a:r>
              <a:rPr lang="en-US" altLang="ja-JP" sz="1800" dirty="0" smtClean="0">
                <a:latin typeface="Arial" pitchFamily="34" charset="0"/>
              </a:rPr>
              <a:t>Some recent approaches are also using this kind of measures: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68300" y="5449601"/>
            <a:ext cx="8039100" cy="830997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600" i="1" dirty="0" smtClean="0"/>
              <a:t>M. Antonelli, P. </a:t>
            </a:r>
            <a:r>
              <a:rPr lang="es-ES" sz="1600" i="1" dirty="0" err="1" smtClean="0"/>
              <a:t>Ducange</a:t>
            </a:r>
            <a:r>
              <a:rPr lang="es-ES" sz="1600" i="1" dirty="0" smtClean="0"/>
              <a:t>, B. </a:t>
            </a:r>
            <a:r>
              <a:rPr lang="es-ES" sz="1600" i="1" dirty="0" err="1" smtClean="0"/>
              <a:t>Lazzerini</a:t>
            </a:r>
            <a:r>
              <a:rPr lang="es-ES" sz="1600" i="1" dirty="0" smtClean="0"/>
              <a:t>, and F. </a:t>
            </a:r>
            <a:r>
              <a:rPr lang="es-ES" sz="1600" i="1" dirty="0" err="1" smtClean="0"/>
              <a:t>Marcelloni</a:t>
            </a:r>
            <a:r>
              <a:rPr lang="es-ES" sz="1600" i="1" dirty="0" smtClean="0"/>
              <a:t>, “</a:t>
            </a:r>
            <a:r>
              <a:rPr lang="es-ES" sz="1600" i="1" dirty="0" err="1" smtClean="0"/>
              <a:t>Learning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knowledge</a:t>
            </a:r>
            <a:r>
              <a:rPr lang="es-ES" sz="1600" i="1" dirty="0" smtClean="0"/>
              <a:t> bases of </a:t>
            </a:r>
            <a:r>
              <a:rPr lang="es-ES" sz="1600" i="1" dirty="0" err="1" smtClean="0"/>
              <a:t>multi-objective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evolutionary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fuzzy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systems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by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simultaneously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optimizing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accuracy</a:t>
            </a:r>
            <a:r>
              <a:rPr lang="es-ES" sz="1600" i="1" dirty="0" smtClean="0"/>
              <a:t>, </a:t>
            </a:r>
            <a:r>
              <a:rPr lang="es-ES" sz="1600" i="1" dirty="0" err="1" smtClean="0"/>
              <a:t>complexity</a:t>
            </a:r>
            <a:r>
              <a:rPr lang="es-ES" sz="1600" i="1" dirty="0" smtClean="0"/>
              <a:t> and </a:t>
            </a:r>
            <a:r>
              <a:rPr lang="es-ES" sz="1600" i="1" dirty="0" err="1" smtClean="0"/>
              <a:t>partition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integrity</a:t>
            </a:r>
            <a:r>
              <a:rPr lang="es-ES" sz="1600" i="1" dirty="0" smtClean="0"/>
              <a:t>, </a:t>
            </a:r>
            <a:r>
              <a:rPr lang="es-ES" sz="1600" i="1" dirty="0" err="1" smtClean="0"/>
              <a:t>Soft</a:t>
            </a:r>
            <a:r>
              <a:rPr lang="es-ES" sz="1600" i="1" dirty="0" smtClean="0"/>
              <a:t> Computing, DOI: 10.1007/s00500-010-0665-0, in </a:t>
            </a:r>
            <a:r>
              <a:rPr lang="es-ES" sz="1600" i="1" dirty="0" err="1" smtClean="0"/>
              <a:t>press</a:t>
            </a:r>
            <a:r>
              <a:rPr lang="es-ES" sz="1600" i="1" dirty="0" smtClean="0"/>
              <a:t>.</a:t>
            </a:r>
            <a:endParaRPr lang="en-US" altLang="ja-JP" sz="1600" b="1" dirty="0" smtClean="0">
              <a:latin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422900" y="1828800"/>
            <a:ext cx="3175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 smtClean="0">
                <a:solidFill>
                  <a:srgbClr val="C00000"/>
                </a:solidFill>
              </a:rPr>
              <a:t>Measuring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the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differences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to</a:t>
            </a:r>
            <a:r>
              <a:rPr lang="es-ES" sz="1600" dirty="0" smtClean="0">
                <a:solidFill>
                  <a:srgbClr val="C00000"/>
                </a:solidFill>
              </a:rPr>
              <a:t> a </a:t>
            </a:r>
            <a:r>
              <a:rPr lang="es-ES" sz="1600" dirty="0" err="1" smtClean="0">
                <a:solidFill>
                  <a:srgbClr val="C00000"/>
                </a:solidFill>
              </a:rPr>
              <a:t>given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linguistic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partition</a:t>
            </a:r>
            <a:r>
              <a:rPr lang="es-ES" sz="1600" dirty="0" smtClean="0">
                <a:solidFill>
                  <a:srgbClr val="C00000"/>
                </a:solidFill>
              </a:rPr>
              <a:t> (</a:t>
            </a:r>
            <a:r>
              <a:rPr lang="es-ES" sz="1600" dirty="0" err="1" smtClean="0">
                <a:solidFill>
                  <a:srgbClr val="C00000"/>
                </a:solidFill>
              </a:rPr>
              <a:t>obtained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from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experts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or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automatically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by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using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absolute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measures</a:t>
            </a:r>
            <a:r>
              <a:rPr lang="es-ES" sz="1600" dirty="0" smtClean="0">
                <a:solidFill>
                  <a:srgbClr val="C00000"/>
                </a:solidFill>
              </a:rPr>
              <a:t>): GM3M </a:t>
            </a:r>
            <a:r>
              <a:rPr lang="es-ES" sz="1600" dirty="0" err="1" smtClean="0">
                <a:solidFill>
                  <a:srgbClr val="C00000"/>
                </a:solidFill>
              </a:rPr>
              <a:t>index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based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on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three</a:t>
            </a:r>
            <a:r>
              <a:rPr lang="es-ES" sz="1600" dirty="0" smtClean="0">
                <a:solidFill>
                  <a:srgbClr val="C00000"/>
                </a:solidFill>
              </a:rPr>
              <a:t> </a:t>
            </a:r>
            <a:r>
              <a:rPr lang="es-ES" sz="1600" dirty="0" err="1" smtClean="0">
                <a:solidFill>
                  <a:srgbClr val="C00000"/>
                </a:solidFill>
              </a:rPr>
              <a:t>metrics</a:t>
            </a:r>
            <a:endParaRPr lang="es-ES" sz="1600" dirty="0">
              <a:solidFill>
                <a:srgbClr val="C00000"/>
              </a:solidFill>
            </a:endParaRPr>
          </a:p>
        </p:txBody>
      </p:sp>
      <p:sp>
        <p:nvSpPr>
          <p:cNvPr id="12" name="11 Rectángulo"/>
          <p:cNvSpPr/>
          <p:nvPr/>
        </p:nvSpPr>
        <p:spPr bwMode="auto">
          <a:xfrm>
            <a:off x="8585200" y="2247900"/>
            <a:ext cx="114300" cy="3175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E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68300" y="1855501"/>
            <a:ext cx="4635500" cy="1323439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M. J. </a:t>
            </a:r>
            <a:r>
              <a:rPr lang="en-US" sz="1600" i="1" dirty="0" err="1" smtClean="0"/>
              <a:t>Gacto</a:t>
            </a:r>
            <a:r>
              <a:rPr lang="en-US" sz="1600" i="1" dirty="0" smtClean="0"/>
              <a:t>, R. Alcala, and F. Herrera, “Integration of an index to preserve the semantic interpretability in the multi-objective evolutionary rule selection and tuning of linguistic fuzzy systems,” IEEE Trans. Fuzzy. Syst. vol. 18, n.3, pp. 515-531, 2010.</a:t>
            </a:r>
            <a:endParaRPr lang="en-US" altLang="ja-JP" sz="1600" b="1" dirty="0" smtClean="0">
              <a:latin typeface="Arial" pitchFamily="34" charset="0"/>
            </a:endParaRPr>
          </a:p>
        </p:txBody>
      </p:sp>
      <p:sp>
        <p:nvSpPr>
          <p:cNvPr id="14" name="13 Rectángulo"/>
          <p:cNvSpPr/>
          <p:nvPr/>
        </p:nvSpPr>
        <p:spPr bwMode="auto">
          <a:xfrm>
            <a:off x="8585200" y="4038600"/>
            <a:ext cx="114300" cy="3175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E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34" charset="-128"/>
            </a:endParaRPr>
          </a:p>
        </p:txBody>
      </p:sp>
      <p:grpSp>
        <p:nvGrpSpPr>
          <p:cNvPr id="2" name="24 Grupo"/>
          <p:cNvGrpSpPr/>
          <p:nvPr/>
        </p:nvGrpSpPr>
        <p:grpSpPr>
          <a:xfrm>
            <a:off x="200025" y="3238500"/>
            <a:ext cx="2924175" cy="1231900"/>
            <a:chOff x="4683125" y="4902200"/>
            <a:chExt cx="4103688" cy="1646238"/>
          </a:xfrm>
        </p:grpSpPr>
        <p:pic>
          <p:nvPicPr>
            <p:cNvPr id="26" name="Picture 5" descr="class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83125" y="4973638"/>
              <a:ext cx="4103688" cy="157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Line 7"/>
            <p:cNvSpPr>
              <a:spLocks noChangeShapeType="1"/>
            </p:cNvSpPr>
            <p:nvPr/>
          </p:nvSpPr>
          <p:spPr bwMode="auto">
            <a:xfrm>
              <a:off x="5546725" y="6126163"/>
              <a:ext cx="2159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arrow" w="sm" len="sm"/>
              <a:tailEnd type="arrow" w="sm" len="sm"/>
            </a:ln>
          </p:spPr>
          <p:txBody>
            <a:bodyPr>
              <a:noAutofit/>
            </a:bodyPr>
            <a:lstStyle/>
            <a:p>
              <a:endParaRPr lang="es-ES"/>
            </a:p>
          </p:txBody>
        </p:sp>
        <p:sp>
          <p:nvSpPr>
            <p:cNvPr id="28" name="Line 8"/>
            <p:cNvSpPr>
              <a:spLocks noChangeShapeType="1"/>
            </p:cNvSpPr>
            <p:nvPr/>
          </p:nvSpPr>
          <p:spPr bwMode="auto">
            <a:xfrm>
              <a:off x="7635875" y="4902200"/>
              <a:ext cx="360363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arrow" w="sm" len="sm"/>
              <a:tailEnd type="arrow" w="sm" len="sm"/>
            </a:ln>
          </p:spPr>
          <p:txBody>
            <a:bodyPr>
              <a:noAutofit/>
            </a:bodyPr>
            <a:lstStyle/>
            <a:p>
              <a:endParaRPr lang="es-ES"/>
            </a:p>
          </p:txBody>
        </p:sp>
      </p:grpSp>
      <p:grpSp>
        <p:nvGrpSpPr>
          <p:cNvPr id="3" name="28 Grupo"/>
          <p:cNvGrpSpPr/>
          <p:nvPr/>
        </p:nvGrpSpPr>
        <p:grpSpPr>
          <a:xfrm>
            <a:off x="4318000" y="3271838"/>
            <a:ext cx="3022600" cy="1185862"/>
            <a:chOff x="4572000" y="4440238"/>
            <a:chExt cx="4103688" cy="1574800"/>
          </a:xfrm>
        </p:grpSpPr>
        <p:pic>
          <p:nvPicPr>
            <p:cNvPr id="30" name="Picture 5" descr="class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4440238"/>
              <a:ext cx="4103688" cy="157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5076831" y="5592763"/>
              <a:ext cx="790576" cy="0"/>
              <a:chOff x="3198" y="3793"/>
              <a:chExt cx="498" cy="0"/>
            </a:xfrm>
          </p:grpSpPr>
          <p:sp>
            <p:nvSpPr>
              <p:cNvPr id="35" name="Line 7"/>
              <p:cNvSpPr>
                <a:spLocks noChangeShapeType="1"/>
              </p:cNvSpPr>
              <p:nvPr/>
            </p:nvSpPr>
            <p:spPr bwMode="auto">
              <a:xfrm>
                <a:off x="3198" y="3793"/>
                <a:ext cx="317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arrow" w="sm" len="sm"/>
                <a:tailEnd type="arrow" w="sm" len="sm"/>
              </a:ln>
            </p:spPr>
            <p:txBody>
              <a:bodyPr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36" name="Line 8"/>
              <p:cNvSpPr>
                <a:spLocks noChangeShapeType="1"/>
              </p:cNvSpPr>
              <p:nvPr/>
            </p:nvSpPr>
            <p:spPr bwMode="auto">
              <a:xfrm>
                <a:off x="3560" y="3793"/>
                <a:ext cx="13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arrow" w="sm" len="sm"/>
                <a:tailEnd type="arrow" w="sm" len="sm"/>
              </a:ln>
            </p:spPr>
            <p:txBody>
              <a:bodyPr>
                <a:spAutoFit/>
              </a:bodyPr>
              <a:lstStyle/>
              <a:p>
                <a:endParaRPr lang="es-ES"/>
              </a:p>
            </p:txBody>
          </p:sp>
        </p:grpSp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4700591" y="5835650"/>
              <a:ext cx="1460501" cy="0"/>
              <a:chOff x="2961" y="3946"/>
              <a:chExt cx="920" cy="0"/>
            </a:xfrm>
          </p:grpSpPr>
          <p:sp>
            <p:nvSpPr>
              <p:cNvPr id="33" name="Line 11"/>
              <p:cNvSpPr>
                <a:spLocks noChangeShapeType="1"/>
              </p:cNvSpPr>
              <p:nvPr/>
            </p:nvSpPr>
            <p:spPr bwMode="auto">
              <a:xfrm>
                <a:off x="2961" y="3946"/>
                <a:ext cx="461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arrow" w="sm" len="sm"/>
                <a:tailEnd type="arrow" w="sm" len="sm"/>
              </a:ln>
            </p:spPr>
            <p:txBody>
              <a:bodyPr>
                <a:spAutoFit/>
              </a:bodyPr>
              <a:lstStyle/>
              <a:p>
                <a:endParaRPr lang="es-ES"/>
              </a:p>
            </p:txBody>
          </p:sp>
          <p:sp>
            <p:nvSpPr>
              <p:cNvPr id="34" name="Line 12"/>
              <p:cNvSpPr>
                <a:spLocks noChangeShapeType="1"/>
              </p:cNvSpPr>
              <p:nvPr/>
            </p:nvSpPr>
            <p:spPr bwMode="auto">
              <a:xfrm>
                <a:off x="3448" y="3946"/>
                <a:ext cx="433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arrow" w="sm" len="sm"/>
                <a:tailEnd type="arrow" w="sm" len="sm"/>
              </a:ln>
            </p:spPr>
            <p:txBody>
              <a:bodyPr>
                <a:spAutoFit/>
              </a:bodyPr>
              <a:lstStyle/>
              <a:p>
                <a:endParaRPr lang="es-ES"/>
              </a:p>
            </p:txBody>
          </p:sp>
        </p:grpSp>
      </p:grpSp>
      <p:sp>
        <p:nvSpPr>
          <p:cNvPr id="37" name="36 Rectángulo"/>
          <p:cNvSpPr/>
          <p:nvPr/>
        </p:nvSpPr>
        <p:spPr bwMode="auto">
          <a:xfrm>
            <a:off x="5626100" y="3200400"/>
            <a:ext cx="1778000" cy="1320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E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34" charset="-128"/>
            </a:endParaRPr>
          </a:p>
        </p:txBody>
      </p:sp>
      <p:pic>
        <p:nvPicPr>
          <p:cNvPr id="39" name="Picture 5" descr="class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97700" y="3276600"/>
            <a:ext cx="3009900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7208465" y="3603971"/>
            <a:ext cx="845336" cy="546361"/>
            <a:chOff x="3061" y="3339"/>
            <a:chExt cx="726" cy="454"/>
          </a:xfrm>
        </p:grpSpPr>
        <p:sp>
          <p:nvSpPr>
            <p:cNvPr id="42" name="Line 13"/>
            <p:cNvSpPr>
              <a:spLocks noChangeShapeType="1"/>
            </p:cNvSpPr>
            <p:nvPr/>
          </p:nvSpPr>
          <p:spPr bwMode="auto">
            <a:xfrm>
              <a:off x="3061" y="3748"/>
              <a:ext cx="91" cy="45"/>
            </a:xfrm>
            <a:prstGeom prst="line">
              <a:avLst/>
            </a:prstGeom>
            <a:noFill/>
            <a:ln w="9525">
              <a:solidFill>
                <a:srgbClr val="0033CC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43" name="Line 14"/>
            <p:cNvSpPr>
              <a:spLocks noChangeShapeType="1"/>
            </p:cNvSpPr>
            <p:nvPr/>
          </p:nvSpPr>
          <p:spPr bwMode="auto">
            <a:xfrm>
              <a:off x="3152" y="3702"/>
              <a:ext cx="182" cy="91"/>
            </a:xfrm>
            <a:prstGeom prst="line">
              <a:avLst/>
            </a:prstGeom>
            <a:noFill/>
            <a:ln w="9525">
              <a:solidFill>
                <a:srgbClr val="0033CC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44" name="Line 15"/>
            <p:cNvSpPr>
              <a:spLocks noChangeShapeType="1"/>
            </p:cNvSpPr>
            <p:nvPr/>
          </p:nvSpPr>
          <p:spPr bwMode="auto">
            <a:xfrm>
              <a:off x="3198" y="3612"/>
              <a:ext cx="362" cy="181"/>
            </a:xfrm>
            <a:prstGeom prst="line">
              <a:avLst/>
            </a:prstGeom>
            <a:noFill/>
            <a:ln w="9525">
              <a:solidFill>
                <a:srgbClr val="0033CC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45" name="Line 16"/>
            <p:cNvSpPr>
              <a:spLocks noChangeShapeType="1"/>
            </p:cNvSpPr>
            <p:nvPr/>
          </p:nvSpPr>
          <p:spPr bwMode="auto">
            <a:xfrm>
              <a:off x="3288" y="3521"/>
              <a:ext cx="499" cy="227"/>
            </a:xfrm>
            <a:prstGeom prst="line">
              <a:avLst/>
            </a:prstGeom>
            <a:noFill/>
            <a:ln w="9525">
              <a:solidFill>
                <a:srgbClr val="0033CC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46" name="Line 17"/>
            <p:cNvSpPr>
              <a:spLocks noChangeShapeType="1"/>
            </p:cNvSpPr>
            <p:nvPr/>
          </p:nvSpPr>
          <p:spPr bwMode="auto">
            <a:xfrm>
              <a:off x="3334" y="3430"/>
              <a:ext cx="317" cy="136"/>
            </a:xfrm>
            <a:prstGeom prst="line">
              <a:avLst/>
            </a:prstGeom>
            <a:noFill/>
            <a:ln w="9525">
              <a:solidFill>
                <a:srgbClr val="0033CC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47" name="Line 18"/>
            <p:cNvSpPr>
              <a:spLocks noChangeShapeType="1"/>
            </p:cNvSpPr>
            <p:nvPr/>
          </p:nvSpPr>
          <p:spPr bwMode="auto">
            <a:xfrm>
              <a:off x="3379" y="3339"/>
              <a:ext cx="181" cy="91"/>
            </a:xfrm>
            <a:prstGeom prst="line">
              <a:avLst/>
            </a:prstGeom>
            <a:noFill/>
            <a:ln w="9525">
              <a:solidFill>
                <a:srgbClr val="0033CC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</p:grpSp>
      <p:sp>
        <p:nvSpPr>
          <p:cNvPr id="53" name="52 Rectángulo"/>
          <p:cNvSpPr/>
          <p:nvPr/>
        </p:nvSpPr>
        <p:spPr bwMode="auto">
          <a:xfrm>
            <a:off x="8369300" y="3200400"/>
            <a:ext cx="1778000" cy="1320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E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34" charset="-128"/>
            </a:endParaRPr>
          </a:p>
        </p:txBody>
      </p:sp>
      <p:grpSp>
        <p:nvGrpSpPr>
          <p:cNvPr id="10" name="Group 6"/>
          <p:cNvGrpSpPr>
            <a:grpSpLocks/>
          </p:cNvGrpSpPr>
          <p:nvPr/>
        </p:nvGrpSpPr>
        <p:grpSpPr bwMode="auto">
          <a:xfrm>
            <a:off x="7431589" y="3578893"/>
            <a:ext cx="442411" cy="561307"/>
            <a:chOff x="3243" y="3430"/>
            <a:chExt cx="408" cy="363"/>
          </a:xfrm>
        </p:grpSpPr>
        <p:sp>
          <p:nvSpPr>
            <p:cNvPr id="70" name="Line 7"/>
            <p:cNvSpPr>
              <a:spLocks noChangeShapeType="1"/>
            </p:cNvSpPr>
            <p:nvPr/>
          </p:nvSpPr>
          <p:spPr bwMode="auto">
            <a:xfrm>
              <a:off x="3243" y="3793"/>
              <a:ext cx="408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71" name="Line 8"/>
            <p:cNvSpPr>
              <a:spLocks noChangeShapeType="1"/>
            </p:cNvSpPr>
            <p:nvPr/>
          </p:nvSpPr>
          <p:spPr bwMode="auto">
            <a:xfrm>
              <a:off x="3334" y="3702"/>
              <a:ext cx="27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72" name="Line 9"/>
            <p:cNvSpPr>
              <a:spLocks noChangeShapeType="1"/>
            </p:cNvSpPr>
            <p:nvPr/>
          </p:nvSpPr>
          <p:spPr bwMode="auto">
            <a:xfrm>
              <a:off x="3379" y="3612"/>
              <a:ext cx="22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73" name="Line 10"/>
            <p:cNvSpPr>
              <a:spLocks noChangeShapeType="1"/>
            </p:cNvSpPr>
            <p:nvPr/>
          </p:nvSpPr>
          <p:spPr bwMode="auto">
            <a:xfrm>
              <a:off x="3424" y="3521"/>
              <a:ext cx="13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74" name="Line 11"/>
            <p:cNvSpPr>
              <a:spLocks noChangeShapeType="1"/>
            </p:cNvSpPr>
            <p:nvPr/>
          </p:nvSpPr>
          <p:spPr bwMode="auto">
            <a:xfrm>
              <a:off x="3470" y="3430"/>
              <a:ext cx="91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s-ES"/>
            </a:p>
          </p:txBody>
        </p:sp>
      </p:grpSp>
      <p:sp>
        <p:nvSpPr>
          <p:cNvPr id="75" name="74 CuadroTexto"/>
          <p:cNvSpPr txBox="1"/>
          <p:nvPr/>
        </p:nvSpPr>
        <p:spPr>
          <a:xfrm>
            <a:off x="977900" y="33528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displacement</a:t>
            </a:r>
            <a:endParaRPr lang="es-ES" sz="1400" b="1" dirty="0"/>
          </a:p>
        </p:txBody>
      </p:sp>
      <p:sp>
        <p:nvSpPr>
          <p:cNvPr id="76" name="75 CuadroTexto"/>
          <p:cNvSpPr txBox="1"/>
          <p:nvPr/>
        </p:nvSpPr>
        <p:spPr>
          <a:xfrm>
            <a:off x="5219700" y="3365500"/>
            <a:ext cx="78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aspect</a:t>
            </a:r>
            <a:endParaRPr lang="es-ES" sz="1400" b="1" dirty="0"/>
          </a:p>
        </p:txBody>
      </p:sp>
      <p:sp>
        <p:nvSpPr>
          <p:cNvPr id="77" name="76 CuadroTexto"/>
          <p:cNvSpPr txBox="1"/>
          <p:nvPr/>
        </p:nvSpPr>
        <p:spPr>
          <a:xfrm>
            <a:off x="7924800" y="3365500"/>
            <a:ext cx="78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area</a:t>
            </a:r>
            <a:endParaRPr lang="es-ES" sz="1400" b="1" dirty="0"/>
          </a:p>
        </p:txBody>
      </p:sp>
      <p:sp>
        <p:nvSpPr>
          <p:cNvPr id="55" name="Rectangle 3"/>
          <p:cNvSpPr>
            <a:spLocks noChangeArrowheads="1"/>
          </p:cNvSpPr>
          <p:nvPr/>
        </p:nvSpPr>
        <p:spPr bwMode="auto">
          <a:xfrm>
            <a:off x="47625" y="0"/>
            <a:ext cx="909637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sz="31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100" b="1" dirty="0" smtClean="0">
                <a:solidFill>
                  <a:schemeClr val="bg1"/>
                </a:solidFill>
                <a:latin typeface="Arial" pitchFamily="34" charset="0"/>
              </a:rPr>
              <a:t>Brief Summary on each Quadrant</a:t>
            </a:r>
            <a:r>
              <a:rPr lang="en-US" sz="3800" b="1" dirty="0">
                <a:solidFill>
                  <a:schemeClr val="bg1"/>
                </a:solidFill>
                <a:latin typeface="Arial" pitchFamily="34" charset="0"/>
              </a:rPr>
              <a:t/>
            </a:r>
            <a:br>
              <a:rPr lang="en-US" sz="3800" b="1" dirty="0">
                <a:solidFill>
                  <a:schemeClr val="bg1"/>
                </a:solidFill>
                <a:latin typeface="Arial" pitchFamily="34" charset="0"/>
              </a:rPr>
            </a:br>
            <a:r>
              <a:rPr lang="en-US" sz="3200" dirty="0">
                <a:solidFill>
                  <a:srgbClr val="FFFF99"/>
                </a:solidFill>
                <a:latin typeface="Arial" pitchFamily="34" charset="0"/>
              </a:rPr>
              <a:t> </a:t>
            </a:r>
            <a:r>
              <a:rPr lang="en-US" sz="3200" dirty="0" smtClean="0">
                <a:solidFill>
                  <a:srgbClr val="FFFF99"/>
                </a:solidFill>
                <a:latin typeface="Arial" pitchFamily="34" charset="0"/>
              </a:rPr>
              <a:t>Q4: Semantic-Partitions</a:t>
            </a:r>
            <a:endParaRPr lang="en-US" sz="3200" dirty="0">
              <a:solidFill>
                <a:srgbClr val="FFFF99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650" name="Rectangle 2"/>
          <p:cNvSpPr>
            <a:spLocks noChangeArrowheads="1"/>
          </p:cNvSpPr>
          <p:nvPr/>
        </p:nvSpPr>
        <p:spPr bwMode="auto">
          <a:xfrm>
            <a:off x="101600" y="1892300"/>
            <a:ext cx="8953500" cy="3335401"/>
          </a:xfrm>
          <a:prstGeom prst="rect">
            <a:avLst/>
          </a:prstGeom>
          <a:noFill/>
          <a:ln w="76200">
            <a:noFill/>
            <a:prstDash val="sysDot"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1. Introduction to FRBSs Interpretability </a:t>
            </a:r>
            <a:endParaRPr lang="en-US" altLang="ja-JP" sz="2300" b="1" dirty="0">
              <a:solidFill>
                <a:srgbClr val="0000FF"/>
              </a:solidFill>
              <a:latin typeface="Arial" pitchFamily="34" charset="0"/>
            </a:endParaRPr>
          </a:p>
          <a:p>
            <a:pPr marL="261938" indent="-261938">
              <a:spcBef>
                <a:spcPct val="0"/>
              </a:spcBef>
            </a:pPr>
            <a:endParaRPr lang="en-US" altLang="ja-JP" sz="1600" b="1" dirty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2. A Taxonomy on Interpretability Measures by Four Quadrants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3. Brief Summary on each Quadrant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FF0000"/>
                </a:solidFill>
                <a:latin typeface="Arial" pitchFamily="34" charset="0"/>
              </a:rPr>
              <a:t>4. Conclusions and Open Issues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5. Website on Interpretability of FRBSs</a:t>
            </a:r>
          </a:p>
        </p:txBody>
      </p:sp>
      <p:sp>
        <p:nvSpPr>
          <p:cNvPr id="50196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Arial" pitchFamily="34" charset="0"/>
              </a:rPr>
              <a:t>Index</a:t>
            </a:r>
            <a:endParaRPr lang="en-US" altLang="ja-JP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50800" y="1895475"/>
          <a:ext cx="8991600" cy="383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8000"/>
                <a:gridCol w="4229100"/>
                <a:gridCol w="2984500"/>
              </a:tblGrid>
              <a:tr h="533052">
                <a:tc>
                  <a:txBody>
                    <a:bodyPr/>
                    <a:lstStyle/>
                    <a:p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Rule Base </a:t>
                      </a:r>
                      <a:r>
                        <a:rPr lang="es-E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</a:t>
                      </a:r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Fuzzy</a:t>
                      </a:r>
                      <a:r>
                        <a:rPr lang="es-E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Partition</a:t>
                      </a:r>
                      <a:r>
                        <a:rPr lang="es-E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</a:t>
                      </a:r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398923">
                <a:tc>
                  <a:txBody>
                    <a:bodyPr/>
                    <a:lstStyle/>
                    <a:p>
                      <a:pPr algn="ctr"/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Complexity-based</a:t>
                      </a: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Interpretability</a:t>
                      </a:r>
                      <a:endParaRPr lang="es-E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</a:t>
                      </a:r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  <a:p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rules</a:t>
                      </a:r>
                    </a:p>
                    <a:p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conditions</a:t>
                      </a:r>
                      <a:endParaRPr lang="es-ES" sz="16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</a:t>
                      </a:r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membership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functions</a:t>
                      </a:r>
                      <a:endParaRPr lang="es-ES" sz="16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features</a:t>
                      </a:r>
                      <a:endParaRPr lang="es-E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03761">
                <a:tc>
                  <a:txBody>
                    <a:bodyPr/>
                    <a:lstStyle/>
                    <a:p>
                      <a:pPr algn="ctr"/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Semantic-based</a:t>
                      </a: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Interpretability</a:t>
                      </a:r>
                      <a:endParaRPr lang="es-E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</a:t>
                      </a:r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Consistency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rules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Rules fired at the same time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Transparency of rule structure (rule weights, etc.)</a:t>
                      </a:r>
                    </a:p>
                    <a:p>
                      <a:r>
                        <a:rPr lang="en-U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Cointension</a:t>
                      </a:r>
                      <a:endParaRPr lang="es-ES" sz="16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</a:t>
                      </a:r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s-ES" dirty="0" smtClean="0"/>
                    </a:p>
                    <a:p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Absolute</a:t>
                      </a: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Measures</a:t>
                      </a: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Completeness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coverage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normalization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distinguishability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complementarity</a:t>
                      </a:r>
                      <a:endParaRPr lang="es-ES" sz="16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Relative</a:t>
                      </a: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Measures</a:t>
                      </a:r>
                      <a:endParaRPr lang="es-E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38200" y="1397000"/>
            <a:ext cx="811053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kumimoji="0" lang="es-ES" sz="2400" b="1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10" name="AutoShape 36"/>
          <p:cNvSpPr>
            <a:spLocks noChangeArrowheads="1"/>
          </p:cNvSpPr>
          <p:nvPr/>
        </p:nvSpPr>
        <p:spPr bwMode="auto">
          <a:xfrm>
            <a:off x="2325584" y="1089726"/>
            <a:ext cx="5272645" cy="760020"/>
          </a:xfrm>
          <a:prstGeom prst="wedgeRectCallout">
            <a:avLst>
              <a:gd name="adj1" fmla="val 20786"/>
              <a:gd name="adj2" fmla="val 126030"/>
            </a:avLst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800" dirty="0" err="1" smtClean="0"/>
              <a:t>Most</a:t>
            </a:r>
            <a:r>
              <a:rPr lang="es-ES" sz="1800" dirty="0" smtClean="0"/>
              <a:t> </a:t>
            </a:r>
            <a:r>
              <a:rPr lang="es-ES" sz="1800" dirty="0" err="1" smtClean="0"/>
              <a:t>works</a:t>
            </a:r>
            <a:r>
              <a:rPr lang="es-ES" sz="1800" dirty="0" smtClean="0"/>
              <a:t> in </a:t>
            </a:r>
            <a:r>
              <a:rPr lang="es-ES" sz="2400" dirty="0" smtClean="0">
                <a:solidFill>
                  <a:srgbClr val="000000"/>
                </a:solidFill>
                <a:latin typeface="Calibri"/>
              </a:rPr>
              <a:t>Q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1 </a:t>
            </a:r>
            <a:r>
              <a:rPr lang="es-ES" sz="1800" dirty="0" smtClean="0"/>
              <a:t>and </a:t>
            </a:r>
            <a:r>
              <a:rPr lang="es-ES" sz="2400" dirty="0" smtClean="0">
                <a:solidFill>
                  <a:srgbClr val="000000"/>
                </a:solidFill>
                <a:latin typeface="Calibri"/>
              </a:rPr>
              <a:t>Q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2 are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applied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to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classification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problems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.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They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are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classic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measures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.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12" name="AutoShape 36"/>
          <p:cNvSpPr>
            <a:spLocks noChangeArrowheads="1"/>
          </p:cNvSpPr>
          <p:nvPr/>
        </p:nvSpPr>
        <p:spPr bwMode="auto">
          <a:xfrm>
            <a:off x="44212" y="5792187"/>
            <a:ext cx="3455710" cy="724395"/>
          </a:xfrm>
          <a:prstGeom prst="wedgeRectCallout">
            <a:avLst>
              <a:gd name="adj1" fmla="val 20467"/>
              <a:gd name="adj2" fmla="val -91631"/>
            </a:avLst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800" dirty="0" err="1" smtClean="0"/>
              <a:t>There</a:t>
            </a:r>
            <a:r>
              <a:rPr lang="es-ES" sz="1800" dirty="0" smtClean="0"/>
              <a:t> are </a:t>
            </a:r>
            <a:r>
              <a:rPr lang="es-ES" sz="1800" dirty="0" err="1" smtClean="0"/>
              <a:t>few</a:t>
            </a:r>
            <a:r>
              <a:rPr lang="es-ES" sz="1800" dirty="0" smtClean="0"/>
              <a:t> </a:t>
            </a:r>
            <a:r>
              <a:rPr lang="es-ES" sz="1800" dirty="0" err="1" smtClean="0"/>
              <a:t>works</a:t>
            </a:r>
            <a:r>
              <a:rPr lang="es-ES" sz="1800" dirty="0" smtClean="0"/>
              <a:t> in </a:t>
            </a:r>
            <a:r>
              <a:rPr lang="es-ES" sz="2400" dirty="0" smtClean="0">
                <a:solidFill>
                  <a:srgbClr val="000000"/>
                </a:solidFill>
                <a:latin typeface="Calibri"/>
              </a:rPr>
              <a:t>Q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3         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Still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an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open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problem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  </a:t>
            </a:r>
            <a:endParaRPr lang="es-ES" sz="1800" dirty="0" smtClean="0"/>
          </a:p>
          <a:p>
            <a:pPr algn="ctr"/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</a:t>
            </a:r>
            <a:endParaRPr lang="es-ES" sz="1800" dirty="0"/>
          </a:p>
        </p:txBody>
      </p:sp>
      <p:sp>
        <p:nvSpPr>
          <p:cNvPr id="14" name="7 Marcador de número de diapositiva"/>
          <p:cNvSpPr txBox="1">
            <a:spLocks/>
          </p:cNvSpPr>
          <p:nvPr/>
        </p:nvSpPr>
        <p:spPr>
          <a:xfrm>
            <a:off x="6790707" y="5949950"/>
            <a:ext cx="21336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67C488-E2DE-446E-A25E-650EB5961785}" type="slidenum">
              <a:rPr kumimoji="1" lang="en-US" altLang="ja-JP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ＭＳ Ｐゴシック" pitchFamily="34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en-US" altLang="ja-JP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3" name="AutoShape 36"/>
          <p:cNvSpPr>
            <a:spLocks noChangeArrowheads="1"/>
          </p:cNvSpPr>
          <p:nvPr/>
        </p:nvSpPr>
        <p:spPr bwMode="auto">
          <a:xfrm>
            <a:off x="3646560" y="5781140"/>
            <a:ext cx="5462640" cy="1038759"/>
          </a:xfrm>
          <a:prstGeom prst="wedgeRectCallout">
            <a:avLst>
              <a:gd name="adj1" fmla="val 33511"/>
              <a:gd name="adj2" fmla="val -78640"/>
            </a:avLst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800" dirty="0" err="1" smtClean="0"/>
              <a:t>Most</a:t>
            </a:r>
            <a:r>
              <a:rPr lang="es-ES" sz="1800" dirty="0" smtClean="0"/>
              <a:t> </a:t>
            </a:r>
            <a:r>
              <a:rPr lang="es-ES" sz="1800" dirty="0" err="1" smtClean="0"/>
              <a:t>works</a:t>
            </a:r>
            <a:r>
              <a:rPr lang="es-ES" sz="1800" dirty="0" smtClean="0"/>
              <a:t> in </a:t>
            </a:r>
            <a:r>
              <a:rPr lang="es-ES" sz="2400" dirty="0" smtClean="0">
                <a:solidFill>
                  <a:srgbClr val="000000"/>
                </a:solidFill>
                <a:latin typeface="Calibri"/>
              </a:rPr>
              <a:t>Q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4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impose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absolute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measures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or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restrictions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.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Relativity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could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be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a new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possibility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.        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Still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an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 open </a:t>
            </a:r>
            <a:r>
              <a:rPr lang="es-ES" sz="1800" dirty="0" err="1" smtClean="0">
                <a:solidFill>
                  <a:srgbClr val="000000"/>
                </a:solidFill>
                <a:latin typeface="Calibri"/>
              </a:rPr>
              <a:t>problem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.</a:t>
            </a:r>
            <a:endParaRPr lang="es-ES" sz="1800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7625" y="0"/>
            <a:ext cx="909637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sz="31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100" b="1" dirty="0" smtClean="0">
                <a:solidFill>
                  <a:schemeClr val="bg1"/>
                </a:solidFill>
                <a:latin typeface="Arial" pitchFamily="34" charset="0"/>
              </a:rPr>
              <a:t>Conclusions and Open Issues</a:t>
            </a:r>
            <a:r>
              <a:rPr lang="en-US" sz="3800" b="1" dirty="0">
                <a:solidFill>
                  <a:schemeClr val="bg1"/>
                </a:solidFill>
                <a:latin typeface="Arial" pitchFamily="34" charset="0"/>
              </a:rPr>
              <a:t/>
            </a:r>
            <a:br>
              <a:rPr lang="en-US" sz="3800" b="1" dirty="0">
                <a:solidFill>
                  <a:schemeClr val="bg1"/>
                </a:solidFill>
                <a:latin typeface="Arial" pitchFamily="34" charset="0"/>
              </a:rPr>
            </a:br>
            <a:r>
              <a:rPr lang="en-US" sz="3200" dirty="0">
                <a:solidFill>
                  <a:srgbClr val="FFFF99"/>
                </a:solidFill>
                <a:latin typeface="Arial" pitchFamily="34" charset="0"/>
              </a:rPr>
              <a:t> </a:t>
            </a:r>
            <a:r>
              <a:rPr lang="en-US" sz="3200" dirty="0" smtClean="0">
                <a:solidFill>
                  <a:srgbClr val="FFFF99"/>
                </a:solidFill>
                <a:latin typeface="Arial" pitchFamily="34" charset="0"/>
              </a:rPr>
              <a:t>Comments on each Quadrant</a:t>
            </a:r>
            <a:endParaRPr lang="en-US" sz="3200" dirty="0">
              <a:solidFill>
                <a:srgbClr val="FFFF99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 build="allAtOnce" animBg="1"/>
      <p:bldP spid="13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27038" y="1352550"/>
            <a:ext cx="8297862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kumimoji="0" lang="es-ES" sz="2000" dirty="0" smtClean="0">
                <a:solidFill>
                  <a:schemeClr val="tx2"/>
                </a:solidFill>
                <a:latin typeface="Tahoma" pitchFamily="34" charset="0"/>
              </a:rPr>
              <a:t>  </a:t>
            </a:r>
            <a:r>
              <a:rPr kumimoji="0" lang="es-ES" sz="2000" dirty="0" err="1" smtClean="0">
                <a:solidFill>
                  <a:schemeClr val="tx2"/>
                </a:solidFill>
                <a:latin typeface="Tahoma" pitchFamily="34" charset="0"/>
              </a:rPr>
              <a:t>Interpretability</a:t>
            </a:r>
            <a:r>
              <a:rPr kumimoji="0" lang="es-ES" sz="2000" dirty="0" smtClean="0">
                <a:solidFill>
                  <a:schemeClr val="tx2"/>
                </a:solidFill>
                <a:latin typeface="Tahoma" pitchFamily="34" charset="0"/>
              </a:rPr>
              <a:t> of </a:t>
            </a:r>
            <a:r>
              <a:rPr kumimoji="0" lang="es-ES" sz="2000" dirty="0" err="1" smtClean="0">
                <a:solidFill>
                  <a:schemeClr val="tx2"/>
                </a:solidFill>
                <a:latin typeface="Tahoma" pitchFamily="34" charset="0"/>
              </a:rPr>
              <a:t>FRBSs</a:t>
            </a:r>
            <a:r>
              <a:rPr kumimoji="0" lang="es-ES" sz="2000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kumimoji="0" lang="es-ES" sz="2000" dirty="0" err="1" smtClean="0">
                <a:solidFill>
                  <a:schemeClr val="tx2"/>
                </a:solidFill>
                <a:latin typeface="Tahoma" pitchFamily="34" charset="0"/>
              </a:rPr>
              <a:t>is</a:t>
            </a:r>
            <a:r>
              <a:rPr kumimoji="0" lang="es-ES" sz="2000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kumimoji="0" lang="es-ES" sz="2000" dirty="0" err="1" smtClean="0">
                <a:solidFill>
                  <a:srgbClr val="C00000"/>
                </a:solidFill>
                <a:latin typeface="Tahoma" pitchFamily="34" charset="0"/>
              </a:rPr>
              <a:t>still</a:t>
            </a:r>
            <a:r>
              <a:rPr kumimoji="0" lang="es-ES" sz="2000" dirty="0" smtClean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kumimoji="0" lang="es-ES" sz="2000" dirty="0" err="1" smtClean="0">
                <a:solidFill>
                  <a:srgbClr val="C00000"/>
                </a:solidFill>
                <a:latin typeface="Tahoma" pitchFamily="34" charset="0"/>
              </a:rPr>
              <a:t>an</a:t>
            </a:r>
            <a:r>
              <a:rPr kumimoji="0" lang="es-ES" sz="2000" dirty="0" smtClean="0">
                <a:solidFill>
                  <a:srgbClr val="C00000"/>
                </a:solidFill>
                <a:latin typeface="Tahoma" pitchFamily="34" charset="0"/>
              </a:rPr>
              <a:t> open </a:t>
            </a:r>
            <a:r>
              <a:rPr kumimoji="0" lang="es-ES" sz="2000" dirty="0" err="1" smtClean="0">
                <a:solidFill>
                  <a:srgbClr val="C00000"/>
                </a:solidFill>
                <a:latin typeface="Tahoma" pitchFamily="34" charset="0"/>
              </a:rPr>
              <a:t>problem</a:t>
            </a:r>
            <a:r>
              <a:rPr kumimoji="0" lang="es-ES" sz="2000" dirty="0" smtClean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kumimoji="0" lang="es-ES" sz="2000" dirty="0" err="1" smtClean="0">
                <a:solidFill>
                  <a:schemeClr val="tx2"/>
                </a:solidFill>
                <a:latin typeface="Tahoma" pitchFamily="34" charset="0"/>
              </a:rPr>
              <a:t>since</a:t>
            </a:r>
            <a:r>
              <a:rPr kumimoji="0" lang="es-ES" sz="2000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kumimoji="0" lang="en-US" sz="2000" dirty="0" smtClean="0">
                <a:solidFill>
                  <a:srgbClr val="C00000"/>
                </a:solidFill>
                <a:latin typeface="Tahoma" pitchFamily="34" charset="0"/>
              </a:rPr>
              <a:t>there is no single (or global) comprehensive</a:t>
            </a: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 measure to quantify the interpretability of linguistic models</a:t>
            </a:r>
          </a:p>
          <a:p>
            <a:pPr>
              <a:buFont typeface="Wingdings" pitchFamily="2" charset="2"/>
              <a:buChar char="q"/>
            </a:pP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 To get a good global measure it would be necessary to consider appropriate </a:t>
            </a:r>
            <a:r>
              <a:rPr kumimoji="0" lang="en-US" sz="2000" dirty="0" smtClean="0">
                <a:solidFill>
                  <a:srgbClr val="C00000"/>
                </a:solidFill>
                <a:latin typeface="Tahoma" pitchFamily="34" charset="0"/>
              </a:rPr>
              <a:t>measures from all of the quadrants</a:t>
            </a: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, in order to take into account the different interpretability properties required for these kinds of systems together.</a:t>
            </a:r>
          </a:p>
          <a:p>
            <a:pPr>
              <a:buFont typeface="Wingdings" pitchFamily="2" charset="2"/>
              <a:buChar char="q"/>
            </a:pP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kumimoji="0" lang="en-US" sz="2000" dirty="0" smtClean="0">
                <a:solidFill>
                  <a:srgbClr val="C00000"/>
                </a:solidFill>
                <a:latin typeface="Tahoma" pitchFamily="34" charset="0"/>
              </a:rPr>
              <a:t>Measures </a:t>
            </a: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from each quadrant could be optimized as different objectives </a:t>
            </a:r>
            <a:r>
              <a:rPr kumimoji="0" lang="en-US" sz="2000" dirty="0" smtClean="0">
                <a:solidFill>
                  <a:srgbClr val="C00000"/>
                </a:solidFill>
                <a:latin typeface="Tahoma" pitchFamily="34" charset="0"/>
              </a:rPr>
              <a:t>within a multi-objective framework</a:t>
            </a: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.</a:t>
            </a:r>
            <a:endParaRPr kumimoji="0" lang="es-ES" sz="2000" dirty="0" smtClean="0">
              <a:solidFill>
                <a:schemeClr val="tx2"/>
              </a:solidFill>
              <a:latin typeface="Tahoma" pitchFamily="34" charset="0"/>
            </a:endParaRPr>
          </a:p>
          <a:p>
            <a:pPr>
              <a:spcBef>
                <a:spcPct val="70000"/>
              </a:spcBef>
              <a:buClr>
                <a:schemeClr val="folHlink"/>
              </a:buClr>
              <a:buSzPct val="75000"/>
            </a:pPr>
            <a:endParaRPr kumimoji="0" lang="es-ES" sz="2000" dirty="0" smtClean="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9" name="7 Marcador de número de diapositiva"/>
          <p:cNvSpPr txBox="1">
            <a:spLocks/>
          </p:cNvSpPr>
          <p:nvPr/>
        </p:nvSpPr>
        <p:spPr>
          <a:xfrm>
            <a:off x="6790707" y="6381750"/>
            <a:ext cx="21336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67C488-E2DE-446E-A25E-650EB5961785}" type="slidenum">
              <a:rPr kumimoji="1" lang="en-US" altLang="ja-JP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ＭＳ Ｐゴシック" pitchFamily="34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en-US" altLang="ja-JP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7625" y="0"/>
            <a:ext cx="909637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sz="31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100" b="1" dirty="0" smtClean="0">
                <a:solidFill>
                  <a:schemeClr val="bg1"/>
                </a:solidFill>
                <a:latin typeface="Arial" pitchFamily="34" charset="0"/>
              </a:rPr>
              <a:t>Conclusions and Open Issues</a:t>
            </a:r>
            <a:r>
              <a:rPr lang="en-US" sz="3800" b="1" dirty="0">
                <a:solidFill>
                  <a:schemeClr val="bg1"/>
                </a:solidFill>
                <a:latin typeface="Arial" pitchFamily="34" charset="0"/>
              </a:rPr>
              <a:t/>
            </a:r>
            <a:br>
              <a:rPr lang="en-US" sz="3800" b="1" dirty="0">
                <a:solidFill>
                  <a:schemeClr val="bg1"/>
                </a:solidFill>
                <a:latin typeface="Arial" pitchFamily="34" charset="0"/>
              </a:rPr>
            </a:br>
            <a:r>
              <a:rPr lang="en-US" sz="3200" dirty="0">
                <a:solidFill>
                  <a:srgbClr val="FFFF99"/>
                </a:solidFill>
                <a:latin typeface="Arial" pitchFamily="34" charset="0"/>
              </a:rPr>
              <a:t> </a:t>
            </a:r>
            <a:r>
              <a:rPr lang="en-US" sz="3200" dirty="0" smtClean="0">
                <a:solidFill>
                  <a:srgbClr val="FFFF99"/>
                </a:solidFill>
                <a:latin typeface="Arial" pitchFamily="34" charset="0"/>
              </a:rPr>
              <a:t>General Comments</a:t>
            </a:r>
            <a:endParaRPr lang="en-US" sz="3200" dirty="0">
              <a:solidFill>
                <a:srgbClr val="FFFF99"/>
              </a:solidFill>
              <a:latin typeface="Arial" pitchFamily="34" charset="0"/>
            </a:endParaRPr>
          </a:p>
        </p:txBody>
      </p:sp>
      <p:grpSp>
        <p:nvGrpSpPr>
          <p:cNvPr id="15" name="14 Grupo"/>
          <p:cNvGrpSpPr/>
          <p:nvPr/>
        </p:nvGrpSpPr>
        <p:grpSpPr>
          <a:xfrm>
            <a:off x="4791358" y="4507523"/>
            <a:ext cx="2041242" cy="2198077"/>
            <a:chOff x="3209754" y="3241246"/>
            <a:chExt cx="3392659" cy="3236772"/>
          </a:xfrm>
        </p:grpSpPr>
        <p:sp>
          <p:nvSpPr>
            <p:cNvPr id="16" name="Line 6"/>
            <p:cNvSpPr>
              <a:spLocks noChangeShapeType="1"/>
            </p:cNvSpPr>
            <p:nvPr/>
          </p:nvSpPr>
          <p:spPr bwMode="auto">
            <a:xfrm>
              <a:off x="3759200" y="5861050"/>
              <a:ext cx="28432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 sz="1400"/>
            </a:p>
          </p:txBody>
        </p:sp>
        <p:sp>
          <p:nvSpPr>
            <p:cNvPr id="17" name="Line 7"/>
            <p:cNvSpPr>
              <a:spLocks noChangeShapeType="1"/>
            </p:cNvSpPr>
            <p:nvPr/>
          </p:nvSpPr>
          <p:spPr bwMode="auto">
            <a:xfrm rot="-5400000">
              <a:off x="2489200" y="4591050"/>
              <a:ext cx="2540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 sz="1400"/>
            </a:p>
          </p:txBody>
        </p:sp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4267199" y="6034088"/>
              <a:ext cx="2180166" cy="443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kumimoji="0" lang="en-US" sz="1000" b="1">
                  <a:latin typeface="Arial" pitchFamily="34" charset="0"/>
                </a:rPr>
                <a:t>Interpretability</a:t>
              </a:r>
            </a:p>
          </p:txBody>
        </p:sp>
        <p:sp>
          <p:nvSpPr>
            <p:cNvPr id="19" name="Text Box 9"/>
            <p:cNvSpPr txBox="1">
              <a:spLocks noChangeArrowheads="1"/>
            </p:cNvSpPr>
            <p:nvPr/>
          </p:nvSpPr>
          <p:spPr bwMode="auto">
            <a:xfrm rot="16200000">
              <a:off x="2776143" y="4653581"/>
              <a:ext cx="1367630" cy="500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kumimoji="0" lang="en-US" sz="1000" b="1">
                  <a:latin typeface="Arial" pitchFamily="34" charset="0"/>
                </a:rPr>
                <a:t>Accuracy</a:t>
              </a:r>
            </a:p>
          </p:txBody>
        </p:sp>
        <p:sp>
          <p:nvSpPr>
            <p:cNvPr id="20" name="Oval 10"/>
            <p:cNvSpPr>
              <a:spLocks noChangeArrowheads="1"/>
            </p:cNvSpPr>
            <p:nvPr/>
          </p:nvSpPr>
          <p:spPr bwMode="auto">
            <a:xfrm>
              <a:off x="5816600" y="5257800"/>
              <a:ext cx="111125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</a:pPr>
              <a:endParaRPr kumimoji="0" lang="es-ES" sz="1200">
                <a:solidFill>
                  <a:srgbClr val="FF92FB"/>
                </a:solidFill>
                <a:latin typeface="Symbol" pitchFamily="18" charset="2"/>
              </a:endParaRPr>
            </a:p>
          </p:txBody>
        </p:sp>
        <p:sp>
          <p:nvSpPr>
            <p:cNvPr id="21" name="Oval 11"/>
            <p:cNvSpPr>
              <a:spLocks noChangeArrowheads="1"/>
            </p:cNvSpPr>
            <p:nvPr/>
          </p:nvSpPr>
          <p:spPr bwMode="auto">
            <a:xfrm>
              <a:off x="6056313" y="5661025"/>
              <a:ext cx="111125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kumimoji="0" lang="es-ES" sz="1000">
                <a:latin typeface="Verdana" pitchFamily="34" charset="0"/>
              </a:endParaRPr>
            </a:p>
          </p:txBody>
        </p:sp>
        <p:sp>
          <p:nvSpPr>
            <p:cNvPr id="22" name="Oval 12"/>
            <p:cNvSpPr>
              <a:spLocks noChangeArrowheads="1"/>
            </p:cNvSpPr>
            <p:nvPr/>
          </p:nvSpPr>
          <p:spPr bwMode="auto">
            <a:xfrm>
              <a:off x="3779838" y="3717925"/>
              <a:ext cx="109537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kumimoji="0" lang="es-ES" sz="1000">
                <a:latin typeface="Verdana" pitchFamily="34" charset="0"/>
              </a:endParaRPr>
            </a:p>
          </p:txBody>
        </p:sp>
        <p:sp>
          <p:nvSpPr>
            <p:cNvPr id="23" name="Oval 13"/>
            <p:cNvSpPr>
              <a:spLocks noChangeArrowheads="1"/>
            </p:cNvSpPr>
            <p:nvPr/>
          </p:nvSpPr>
          <p:spPr bwMode="auto">
            <a:xfrm>
              <a:off x="4733925" y="4119563"/>
              <a:ext cx="111125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kumimoji="0" lang="es-ES" sz="1000">
                <a:latin typeface="Verdana" pitchFamily="34" charset="0"/>
              </a:endParaRPr>
            </a:p>
          </p:txBody>
        </p:sp>
        <p:sp>
          <p:nvSpPr>
            <p:cNvPr id="24" name="Oval 14"/>
            <p:cNvSpPr>
              <a:spLocks noChangeArrowheads="1"/>
            </p:cNvSpPr>
            <p:nvPr/>
          </p:nvSpPr>
          <p:spPr bwMode="auto">
            <a:xfrm>
              <a:off x="4356100" y="3878263"/>
              <a:ext cx="109538" cy="100012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kumimoji="0" lang="es-ES" sz="1000">
                <a:latin typeface="Verdana" pitchFamily="34" charset="0"/>
              </a:endParaRPr>
            </a:p>
          </p:txBody>
        </p:sp>
        <p:sp>
          <p:nvSpPr>
            <p:cNvPr id="25" name="Oval 15"/>
            <p:cNvSpPr>
              <a:spLocks noChangeArrowheads="1"/>
            </p:cNvSpPr>
            <p:nvPr/>
          </p:nvSpPr>
          <p:spPr bwMode="auto">
            <a:xfrm>
              <a:off x="4899025" y="4291013"/>
              <a:ext cx="109538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kumimoji="0" lang="es-ES" sz="1000">
                <a:latin typeface="Verdana" pitchFamily="34" charset="0"/>
              </a:endParaRPr>
            </a:p>
          </p:txBody>
        </p:sp>
        <p:sp>
          <p:nvSpPr>
            <p:cNvPr id="26" name="Oval 16"/>
            <p:cNvSpPr>
              <a:spLocks noChangeArrowheads="1"/>
            </p:cNvSpPr>
            <p:nvPr/>
          </p:nvSpPr>
          <p:spPr bwMode="auto">
            <a:xfrm>
              <a:off x="3921125" y="3741738"/>
              <a:ext cx="111125" cy="100012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kumimoji="0" lang="es-ES" sz="1000">
                <a:latin typeface="Verdana" pitchFamily="34" charset="0"/>
              </a:endParaRPr>
            </a:p>
          </p:txBody>
        </p:sp>
        <p:sp>
          <p:nvSpPr>
            <p:cNvPr id="27" name="Oval 17"/>
            <p:cNvSpPr>
              <a:spLocks noChangeArrowheads="1"/>
            </p:cNvSpPr>
            <p:nvPr/>
          </p:nvSpPr>
          <p:spPr bwMode="auto">
            <a:xfrm>
              <a:off x="5314950" y="4694239"/>
              <a:ext cx="111126" cy="100012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kumimoji="0" lang="es-ES" sz="1000">
                <a:latin typeface="Verdana" pitchFamily="34" charset="0"/>
              </a:endParaRPr>
            </a:p>
          </p:txBody>
        </p:sp>
        <p:sp>
          <p:nvSpPr>
            <p:cNvPr id="28" name="Oval 18"/>
            <p:cNvSpPr>
              <a:spLocks noChangeArrowheads="1"/>
            </p:cNvSpPr>
            <p:nvPr/>
          </p:nvSpPr>
          <p:spPr bwMode="auto">
            <a:xfrm>
              <a:off x="5972175" y="5510213"/>
              <a:ext cx="111125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kumimoji="0" lang="es-ES" sz="1000">
                <a:latin typeface="Verdana" pitchFamily="34" charset="0"/>
              </a:endParaRPr>
            </a:p>
          </p:txBody>
        </p:sp>
        <p:sp>
          <p:nvSpPr>
            <p:cNvPr id="29" name="Oval 19"/>
            <p:cNvSpPr>
              <a:spLocks noChangeArrowheads="1"/>
            </p:cNvSpPr>
            <p:nvPr/>
          </p:nvSpPr>
          <p:spPr bwMode="auto">
            <a:xfrm>
              <a:off x="5418138" y="4784725"/>
              <a:ext cx="111125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kumimoji="0" lang="es-ES" sz="1000">
                <a:latin typeface="Verdana" pitchFamily="34" charset="0"/>
              </a:endParaRPr>
            </a:p>
          </p:txBody>
        </p:sp>
        <p:sp>
          <p:nvSpPr>
            <p:cNvPr id="30" name="Oval 20"/>
            <p:cNvSpPr>
              <a:spLocks noChangeArrowheads="1"/>
            </p:cNvSpPr>
            <p:nvPr/>
          </p:nvSpPr>
          <p:spPr bwMode="auto">
            <a:xfrm>
              <a:off x="5659438" y="5083175"/>
              <a:ext cx="109537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kumimoji="0" lang="es-ES" sz="1000">
                <a:latin typeface="Verdana" pitchFamily="34" charset="0"/>
              </a:endParaRPr>
            </a:p>
          </p:txBody>
        </p:sp>
        <p:sp>
          <p:nvSpPr>
            <p:cNvPr id="31" name="Oval 21"/>
            <p:cNvSpPr>
              <a:spLocks noChangeArrowheads="1"/>
            </p:cNvSpPr>
            <p:nvPr/>
          </p:nvSpPr>
          <p:spPr bwMode="auto">
            <a:xfrm>
              <a:off x="5145088" y="4508500"/>
              <a:ext cx="111125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</a:pPr>
              <a:endParaRPr kumimoji="0" lang="es-ES" sz="1100">
                <a:latin typeface="Arial" pitchFamily="34" charset="0"/>
              </a:endParaRPr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H="1">
              <a:off x="5426075" y="3879850"/>
              <a:ext cx="647700" cy="796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 sz="1400"/>
            </a:p>
          </p:txBody>
        </p:sp>
        <p:sp>
          <p:nvSpPr>
            <p:cNvPr id="33" name="Line 23"/>
            <p:cNvSpPr>
              <a:spLocks noChangeShapeType="1"/>
            </p:cNvSpPr>
            <p:nvPr/>
          </p:nvSpPr>
          <p:spPr bwMode="auto">
            <a:xfrm flipH="1">
              <a:off x="5022850" y="3879850"/>
              <a:ext cx="1036638" cy="411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 sz="1400"/>
            </a:p>
          </p:txBody>
        </p:sp>
        <p:sp>
          <p:nvSpPr>
            <p:cNvPr id="34" name="Line 24"/>
            <p:cNvSpPr>
              <a:spLocks noChangeShapeType="1"/>
            </p:cNvSpPr>
            <p:nvPr/>
          </p:nvSpPr>
          <p:spPr bwMode="auto">
            <a:xfrm flipH="1">
              <a:off x="4489450" y="3867150"/>
              <a:ext cx="1555750" cy="90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 sz="1400"/>
            </a:p>
          </p:txBody>
        </p:sp>
        <p:sp>
          <p:nvSpPr>
            <p:cNvPr id="35" name="Line 25"/>
            <p:cNvSpPr>
              <a:spLocks noChangeShapeType="1"/>
            </p:cNvSpPr>
            <p:nvPr/>
          </p:nvSpPr>
          <p:spPr bwMode="auto">
            <a:xfrm flipH="1">
              <a:off x="5972176" y="3924299"/>
              <a:ext cx="87314" cy="15478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 sz="1400"/>
            </a:p>
          </p:txBody>
        </p:sp>
        <p:grpSp>
          <p:nvGrpSpPr>
            <p:cNvPr id="36" name="Group 26"/>
            <p:cNvGrpSpPr>
              <a:grpSpLocks/>
            </p:cNvGrpSpPr>
            <p:nvPr/>
          </p:nvGrpSpPr>
          <p:grpSpPr bwMode="auto">
            <a:xfrm>
              <a:off x="3717926" y="3756027"/>
              <a:ext cx="2365376" cy="2136776"/>
              <a:chOff x="1357" y="2381"/>
              <a:chExt cx="1490" cy="1346"/>
            </a:xfrm>
          </p:grpSpPr>
          <p:sp>
            <p:nvSpPr>
              <p:cNvPr id="49" name="Oval 27"/>
              <p:cNvSpPr>
                <a:spLocks noChangeArrowheads="1"/>
              </p:cNvSpPr>
              <p:nvPr/>
            </p:nvSpPr>
            <p:spPr bwMode="auto">
              <a:xfrm rot="2406975">
                <a:off x="1692" y="2590"/>
                <a:ext cx="612" cy="12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kumimoji="0" lang="es-ES" sz="1000">
                  <a:latin typeface="Verdana" pitchFamily="34" charset="0"/>
                </a:endParaRPr>
              </a:p>
            </p:txBody>
          </p:sp>
          <p:sp>
            <p:nvSpPr>
              <p:cNvPr id="50" name="Oval 28"/>
              <p:cNvSpPr>
                <a:spLocks noChangeArrowheads="1"/>
              </p:cNvSpPr>
              <p:nvPr/>
            </p:nvSpPr>
            <p:spPr bwMode="auto">
              <a:xfrm rot="2779632">
                <a:off x="2119" y="2980"/>
                <a:ext cx="612" cy="12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kumimoji="0" lang="es-ES" sz="1000">
                  <a:latin typeface="Verdana" pitchFamily="34" charset="0"/>
                </a:endParaRPr>
              </a:p>
            </p:txBody>
          </p:sp>
          <p:sp>
            <p:nvSpPr>
              <p:cNvPr id="51" name="Oval 29"/>
              <p:cNvSpPr>
                <a:spLocks noChangeArrowheads="1"/>
              </p:cNvSpPr>
              <p:nvPr/>
            </p:nvSpPr>
            <p:spPr bwMode="auto">
              <a:xfrm rot="1108816">
                <a:off x="1357" y="2381"/>
                <a:ext cx="470" cy="13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kumimoji="0" lang="es-ES" sz="1000">
                  <a:latin typeface="Verdana" pitchFamily="34" charset="0"/>
                </a:endParaRPr>
              </a:p>
            </p:txBody>
          </p:sp>
          <p:sp>
            <p:nvSpPr>
              <p:cNvPr id="52" name="Oval 30"/>
              <p:cNvSpPr>
                <a:spLocks noChangeArrowheads="1"/>
              </p:cNvSpPr>
              <p:nvPr/>
            </p:nvSpPr>
            <p:spPr bwMode="auto">
              <a:xfrm rot="3383832">
                <a:off x="2547" y="3426"/>
                <a:ext cx="470" cy="13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kumimoji="0" lang="es-ES" sz="1000">
                  <a:latin typeface="Verdana" pitchFamily="34" charset="0"/>
                </a:endParaRPr>
              </a:p>
            </p:txBody>
          </p:sp>
        </p:grpSp>
        <p:sp>
          <p:nvSpPr>
            <p:cNvPr id="37" name="Oval 31"/>
            <p:cNvSpPr>
              <a:spLocks noChangeArrowheads="1"/>
            </p:cNvSpPr>
            <p:nvPr/>
          </p:nvSpPr>
          <p:spPr bwMode="auto">
            <a:xfrm>
              <a:off x="5607050" y="4973638"/>
              <a:ext cx="111125" cy="100012"/>
            </a:xfrm>
            <a:prstGeom prst="ellipse">
              <a:avLst/>
            </a:prstGeom>
            <a:solidFill>
              <a:srgbClr val="FF33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endParaRPr kumimoji="0" lang="es-ES" sz="1000">
                <a:latin typeface="Verdana" pitchFamily="34" charset="0"/>
              </a:endParaRPr>
            </a:p>
          </p:txBody>
        </p:sp>
        <p:sp>
          <p:nvSpPr>
            <p:cNvPr id="38" name="Oval 32"/>
            <p:cNvSpPr>
              <a:spLocks noChangeArrowheads="1"/>
            </p:cNvSpPr>
            <p:nvPr/>
          </p:nvSpPr>
          <p:spPr bwMode="auto">
            <a:xfrm>
              <a:off x="5905500" y="5372100"/>
              <a:ext cx="111125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</a:pPr>
              <a:endParaRPr kumimoji="0" lang="es-ES" sz="1200">
                <a:solidFill>
                  <a:srgbClr val="FF92FB"/>
                </a:solidFill>
                <a:latin typeface="Symbol" pitchFamily="18" charset="2"/>
              </a:endParaRPr>
            </a:p>
          </p:txBody>
        </p:sp>
        <p:sp>
          <p:nvSpPr>
            <p:cNvPr id="39" name="Oval 33"/>
            <p:cNvSpPr>
              <a:spLocks noChangeArrowheads="1"/>
            </p:cNvSpPr>
            <p:nvPr/>
          </p:nvSpPr>
          <p:spPr bwMode="auto">
            <a:xfrm>
              <a:off x="5746750" y="5162550"/>
              <a:ext cx="111125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</a:pPr>
              <a:endParaRPr kumimoji="0" lang="es-ES" sz="1200">
                <a:solidFill>
                  <a:srgbClr val="FF92FB"/>
                </a:solidFill>
                <a:latin typeface="Symbol" pitchFamily="18" charset="2"/>
              </a:endParaRPr>
            </a:p>
          </p:txBody>
        </p:sp>
        <p:sp>
          <p:nvSpPr>
            <p:cNvPr id="40" name="Oval 34"/>
            <p:cNvSpPr>
              <a:spLocks noChangeArrowheads="1"/>
            </p:cNvSpPr>
            <p:nvPr/>
          </p:nvSpPr>
          <p:spPr bwMode="auto">
            <a:xfrm>
              <a:off x="4818063" y="4217988"/>
              <a:ext cx="111125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</a:pPr>
              <a:endParaRPr kumimoji="0" lang="es-ES" sz="1200">
                <a:solidFill>
                  <a:srgbClr val="FF92FB"/>
                </a:solidFill>
                <a:latin typeface="Symbol" pitchFamily="18" charset="2"/>
              </a:endParaRPr>
            </a:p>
          </p:txBody>
        </p:sp>
        <p:sp>
          <p:nvSpPr>
            <p:cNvPr id="41" name="Oval 35"/>
            <p:cNvSpPr>
              <a:spLocks noChangeArrowheads="1"/>
            </p:cNvSpPr>
            <p:nvPr/>
          </p:nvSpPr>
          <p:spPr bwMode="auto">
            <a:xfrm>
              <a:off x="5232400" y="4598988"/>
              <a:ext cx="111125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</a:pPr>
              <a:endParaRPr kumimoji="0" lang="es-ES" sz="1200">
                <a:solidFill>
                  <a:srgbClr val="FF92FB"/>
                </a:solidFill>
                <a:latin typeface="Symbol" pitchFamily="18" charset="2"/>
              </a:endParaRPr>
            </a:p>
          </p:txBody>
        </p:sp>
        <p:sp>
          <p:nvSpPr>
            <p:cNvPr id="42" name="Oval 36"/>
            <p:cNvSpPr>
              <a:spLocks noChangeArrowheads="1"/>
            </p:cNvSpPr>
            <p:nvPr/>
          </p:nvSpPr>
          <p:spPr bwMode="auto">
            <a:xfrm>
              <a:off x="4981575" y="4394200"/>
              <a:ext cx="111125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</a:pPr>
              <a:endParaRPr kumimoji="0" lang="es-ES" sz="1200">
                <a:solidFill>
                  <a:srgbClr val="FF92FB"/>
                </a:solidFill>
                <a:latin typeface="Symbol" pitchFamily="18" charset="2"/>
              </a:endParaRPr>
            </a:p>
          </p:txBody>
        </p:sp>
        <p:sp>
          <p:nvSpPr>
            <p:cNvPr id="43" name="Oval 37"/>
            <p:cNvSpPr>
              <a:spLocks noChangeArrowheads="1"/>
            </p:cNvSpPr>
            <p:nvPr/>
          </p:nvSpPr>
          <p:spPr bwMode="auto">
            <a:xfrm>
              <a:off x="5518150" y="4884738"/>
              <a:ext cx="111125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</a:pPr>
              <a:endParaRPr kumimoji="0" lang="es-ES" sz="1200">
                <a:solidFill>
                  <a:srgbClr val="FF92FB"/>
                </a:solidFill>
                <a:latin typeface="Symbol" pitchFamily="18" charset="2"/>
              </a:endParaRPr>
            </a:p>
          </p:txBody>
        </p:sp>
        <p:sp>
          <p:nvSpPr>
            <p:cNvPr id="44" name="Oval 38"/>
            <p:cNvSpPr>
              <a:spLocks noChangeArrowheads="1"/>
            </p:cNvSpPr>
            <p:nvPr/>
          </p:nvSpPr>
          <p:spPr bwMode="auto">
            <a:xfrm>
              <a:off x="4641850" y="4025900"/>
              <a:ext cx="111125" cy="98425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</a:pPr>
              <a:endParaRPr kumimoji="0" lang="es-ES" sz="1200">
                <a:solidFill>
                  <a:srgbClr val="FF92FB"/>
                </a:solidFill>
                <a:latin typeface="Symbol" pitchFamily="18" charset="2"/>
              </a:endParaRPr>
            </a:p>
          </p:txBody>
        </p:sp>
        <p:sp>
          <p:nvSpPr>
            <p:cNvPr id="45" name="Oval 39"/>
            <p:cNvSpPr>
              <a:spLocks noChangeArrowheads="1"/>
            </p:cNvSpPr>
            <p:nvPr/>
          </p:nvSpPr>
          <p:spPr bwMode="auto">
            <a:xfrm>
              <a:off x="4524375" y="3954463"/>
              <a:ext cx="111125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</a:pPr>
              <a:endParaRPr kumimoji="0" lang="es-ES" sz="1200">
                <a:solidFill>
                  <a:srgbClr val="FF92FB"/>
                </a:solidFill>
                <a:latin typeface="Symbol" pitchFamily="18" charset="2"/>
              </a:endParaRPr>
            </a:p>
          </p:txBody>
        </p:sp>
        <p:sp>
          <p:nvSpPr>
            <p:cNvPr id="46" name="Oval 40"/>
            <p:cNvSpPr>
              <a:spLocks noChangeArrowheads="1"/>
            </p:cNvSpPr>
            <p:nvPr/>
          </p:nvSpPr>
          <p:spPr bwMode="auto">
            <a:xfrm>
              <a:off x="4078288" y="3786188"/>
              <a:ext cx="111125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</a:pPr>
              <a:endParaRPr kumimoji="0" lang="es-ES" sz="1200" b="1">
                <a:solidFill>
                  <a:srgbClr val="FF92FB"/>
                </a:solidFill>
                <a:latin typeface="Symbol" pitchFamily="18" charset="2"/>
              </a:endParaRPr>
            </a:p>
          </p:txBody>
        </p:sp>
        <p:sp>
          <p:nvSpPr>
            <p:cNvPr id="47" name="Oval 41"/>
            <p:cNvSpPr>
              <a:spLocks noChangeArrowheads="1"/>
            </p:cNvSpPr>
            <p:nvPr/>
          </p:nvSpPr>
          <p:spPr bwMode="auto">
            <a:xfrm>
              <a:off x="4205288" y="3832225"/>
              <a:ext cx="111125" cy="98425"/>
            </a:xfrm>
            <a:prstGeom prst="ellipse">
              <a:avLst/>
            </a:prstGeom>
            <a:solidFill>
              <a:srgbClr val="FF505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</a:pPr>
              <a:endParaRPr kumimoji="0" lang="es-ES" sz="1200">
                <a:solidFill>
                  <a:srgbClr val="FF92FB"/>
                </a:solidFill>
                <a:latin typeface="Symbol" pitchFamily="18" charset="2"/>
              </a:endParaRPr>
            </a:p>
          </p:txBody>
        </p:sp>
        <p:sp>
          <p:nvSpPr>
            <p:cNvPr id="48" name="Text Box 42"/>
            <p:cNvSpPr txBox="1">
              <a:spLocks noChangeArrowheads="1"/>
            </p:cNvSpPr>
            <p:nvPr/>
          </p:nvSpPr>
          <p:spPr bwMode="auto">
            <a:xfrm>
              <a:off x="4929166" y="3241246"/>
              <a:ext cx="1416050" cy="915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kumimoji="0" lang="en-US" sz="900" b="1" dirty="0">
                  <a:latin typeface="Arial" pitchFamily="34" charset="0"/>
                </a:rPr>
                <a:t>Pareto</a:t>
              </a:r>
            </a:p>
            <a:p>
              <a:pPr>
                <a:spcBef>
                  <a:spcPct val="0"/>
                </a:spcBef>
              </a:pPr>
              <a:r>
                <a:rPr kumimoji="0" lang="en-US" sz="900" b="1" dirty="0">
                  <a:latin typeface="Arial" pitchFamily="34" charset="0"/>
                </a:rPr>
                <a:t>Solutions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38200" y="1828800"/>
            <a:ext cx="811053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kumimoji="0" lang="es-ES" sz="2400" b="1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27038" y="1352550"/>
            <a:ext cx="8297862" cy="52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kumimoji="0" lang="en-US" sz="2000" dirty="0" smtClean="0">
              <a:solidFill>
                <a:schemeClr val="tx2"/>
              </a:solidFill>
              <a:latin typeface="Tahoma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 Measures from the different Quadrants are </a:t>
            </a:r>
            <a:r>
              <a:rPr kumimoji="0" lang="en-US" sz="2000" dirty="0" smtClean="0">
                <a:solidFill>
                  <a:srgbClr val="C00000"/>
                </a:solidFill>
                <a:latin typeface="Tahoma" pitchFamily="34" charset="0"/>
              </a:rPr>
              <a:t>contradictory</a:t>
            </a: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 to some degree. Not only accuracy is contradictory to interpretability. The different measures represent </a:t>
            </a:r>
            <a:r>
              <a:rPr kumimoji="0" lang="en-US" sz="2000" dirty="0" smtClean="0">
                <a:solidFill>
                  <a:srgbClr val="C00000"/>
                </a:solidFill>
                <a:latin typeface="Tahoma" pitchFamily="34" charset="0"/>
              </a:rPr>
              <a:t>different properties and requirements</a:t>
            </a: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kumimoji="0" lang="en-US" sz="2000" dirty="0" smtClean="0">
              <a:solidFill>
                <a:schemeClr val="tx2"/>
              </a:solidFill>
              <a:latin typeface="Tahoma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 Together with accuracy, </a:t>
            </a:r>
            <a:r>
              <a:rPr kumimoji="0" lang="en-US" sz="2000" dirty="0" smtClean="0">
                <a:solidFill>
                  <a:srgbClr val="C00000"/>
                </a:solidFill>
                <a:latin typeface="Tahoma" pitchFamily="34" charset="0"/>
              </a:rPr>
              <a:t>many </a:t>
            </a: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interpretability </a:t>
            </a:r>
            <a:r>
              <a:rPr kumimoji="0" lang="en-US" sz="2000" dirty="0" smtClean="0">
                <a:solidFill>
                  <a:srgbClr val="C00000"/>
                </a:solidFill>
                <a:latin typeface="Tahoma" pitchFamily="34" charset="0"/>
              </a:rPr>
              <a:t>objectives </a:t>
            </a: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should be optimized at the same. Two different solutions: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 Development of new </a:t>
            </a:r>
            <a:r>
              <a:rPr kumimoji="0" lang="en-US" sz="2000" dirty="0" smtClean="0">
                <a:solidFill>
                  <a:srgbClr val="0000FF"/>
                </a:solidFill>
                <a:latin typeface="Tahoma" pitchFamily="34" charset="0"/>
              </a:rPr>
              <a:t>EMO</a:t>
            </a: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 algorithms </a:t>
            </a:r>
            <a:r>
              <a:rPr kumimoji="0" lang="en-US" sz="2000" dirty="0" smtClean="0">
                <a:solidFill>
                  <a:srgbClr val="0000FF"/>
                </a:solidFill>
                <a:latin typeface="Tahoma" pitchFamily="34" charset="0"/>
              </a:rPr>
              <a:t>for many objective problems</a:t>
            </a: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 	</a:t>
            </a:r>
            <a:r>
              <a:rPr kumimoji="0" lang="en-US" sz="2000" i="1" dirty="0" smtClean="0">
                <a:solidFill>
                  <a:schemeClr val="tx2"/>
                </a:solidFill>
                <a:latin typeface="Tahoma" pitchFamily="34" charset="0"/>
              </a:rPr>
              <a:t>(incoming for future)</a:t>
            </a:r>
          </a:p>
          <a:p>
            <a:pPr lvl="1">
              <a:buFont typeface="Wingdings" pitchFamily="2" charset="2"/>
              <a:buChar char="§"/>
            </a:pP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 By </a:t>
            </a:r>
            <a:r>
              <a:rPr kumimoji="0" lang="en-US" sz="2000" dirty="0" smtClean="0">
                <a:solidFill>
                  <a:srgbClr val="0000FF"/>
                </a:solidFill>
                <a:latin typeface="Tahoma" pitchFamily="34" charset="0"/>
              </a:rPr>
              <a:t>grouping</a:t>
            </a: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 complexity </a:t>
            </a:r>
            <a:r>
              <a:rPr kumimoji="0" lang="en-US" sz="2000" dirty="0" smtClean="0">
                <a:solidFill>
                  <a:srgbClr val="0000FF"/>
                </a:solidFill>
                <a:latin typeface="Tahoma" pitchFamily="34" charset="0"/>
              </a:rPr>
              <a:t>measures </a:t>
            </a: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and semantic measures into two respective indexes.						</a:t>
            </a:r>
            <a:r>
              <a:rPr kumimoji="0" lang="en-US" sz="2000" i="1" dirty="0" smtClean="0">
                <a:solidFill>
                  <a:schemeClr val="tx2"/>
                </a:solidFill>
                <a:latin typeface="Tahoma" pitchFamily="34" charset="0"/>
              </a:rPr>
              <a:t>(it would represent the present)</a:t>
            </a:r>
            <a:endParaRPr kumimoji="0" lang="es-ES" sz="2000" i="1" dirty="0" smtClean="0">
              <a:solidFill>
                <a:schemeClr val="tx2"/>
              </a:solidFill>
              <a:latin typeface="Tahoma" pitchFamily="34" charset="0"/>
            </a:endParaRPr>
          </a:p>
          <a:p>
            <a:pPr>
              <a:spcBef>
                <a:spcPct val="70000"/>
              </a:spcBef>
              <a:buClr>
                <a:schemeClr val="folHlink"/>
              </a:buClr>
              <a:buSzPct val="75000"/>
            </a:pPr>
            <a:endParaRPr kumimoji="0" lang="es-ES" sz="2000" dirty="0" smtClean="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47625" y="0"/>
            <a:ext cx="909637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sz="31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100" b="1" dirty="0" smtClean="0">
                <a:solidFill>
                  <a:schemeClr val="bg1"/>
                </a:solidFill>
                <a:latin typeface="Arial" pitchFamily="34" charset="0"/>
              </a:rPr>
              <a:t>Conclusions and Open Issues</a:t>
            </a:r>
            <a:r>
              <a:rPr lang="en-US" sz="3800" b="1" dirty="0">
                <a:solidFill>
                  <a:schemeClr val="bg1"/>
                </a:solidFill>
                <a:latin typeface="Arial" pitchFamily="34" charset="0"/>
              </a:rPr>
              <a:t/>
            </a:r>
            <a:br>
              <a:rPr lang="en-US" sz="3800" b="1" dirty="0">
                <a:solidFill>
                  <a:schemeClr val="bg1"/>
                </a:solidFill>
                <a:latin typeface="Arial" pitchFamily="34" charset="0"/>
              </a:rPr>
            </a:br>
            <a:r>
              <a:rPr lang="en-US" sz="3200" dirty="0">
                <a:solidFill>
                  <a:srgbClr val="FFFF99"/>
                </a:solidFill>
                <a:latin typeface="Arial" pitchFamily="34" charset="0"/>
              </a:rPr>
              <a:t> </a:t>
            </a:r>
            <a:r>
              <a:rPr lang="en-US" sz="3200" dirty="0" smtClean="0">
                <a:solidFill>
                  <a:srgbClr val="FFFF99"/>
                </a:solidFill>
                <a:latin typeface="Arial" pitchFamily="34" charset="0"/>
              </a:rPr>
              <a:t>Applicability of MOGFSs to the I-A problem</a:t>
            </a:r>
            <a:endParaRPr lang="en-US" sz="3200" dirty="0">
              <a:solidFill>
                <a:srgbClr val="FFFF99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38200" y="1828800"/>
            <a:ext cx="811053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kumimoji="0" lang="es-ES" sz="2400" b="1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03200" y="5753100"/>
            <a:ext cx="8699500" cy="92333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1800" b="1" dirty="0" err="1" smtClean="0"/>
              <a:t>Michela</a:t>
            </a:r>
            <a:r>
              <a:rPr lang="es-ES" sz="1800" b="1" dirty="0" smtClean="0"/>
              <a:t> </a:t>
            </a:r>
            <a:r>
              <a:rPr lang="es-ES" sz="1800" b="1" dirty="0" err="1" smtClean="0"/>
              <a:t>Fazzolari</a:t>
            </a:r>
            <a:r>
              <a:rPr lang="es-ES" sz="1800" b="1" dirty="0" smtClean="0"/>
              <a:t>, Rafael Alcalá, </a:t>
            </a:r>
            <a:r>
              <a:rPr lang="es-ES" sz="1800" b="1" dirty="0" err="1" smtClean="0"/>
              <a:t>Yusuke</a:t>
            </a:r>
            <a:r>
              <a:rPr lang="es-ES" sz="1800" b="1" dirty="0" smtClean="0"/>
              <a:t> </a:t>
            </a:r>
            <a:r>
              <a:rPr lang="es-ES" sz="1800" b="1" dirty="0" err="1" smtClean="0"/>
              <a:t>Nojima</a:t>
            </a:r>
            <a:r>
              <a:rPr lang="es-ES" sz="1800" b="1" dirty="0" smtClean="0"/>
              <a:t>, </a:t>
            </a:r>
            <a:r>
              <a:rPr lang="es-ES" sz="1800" b="1" dirty="0" err="1" smtClean="0"/>
              <a:t>Hisao</a:t>
            </a:r>
            <a:r>
              <a:rPr lang="es-ES" sz="1800" b="1" dirty="0" smtClean="0"/>
              <a:t> </a:t>
            </a:r>
            <a:r>
              <a:rPr lang="es-ES" sz="1800" b="1" dirty="0" err="1" smtClean="0"/>
              <a:t>Ishibuchi</a:t>
            </a:r>
            <a:r>
              <a:rPr lang="es-ES" sz="1800" b="1" i="1" dirty="0" smtClean="0"/>
              <a:t>, </a:t>
            </a:r>
            <a:r>
              <a:rPr lang="es-ES" sz="1800" b="1" dirty="0" smtClean="0"/>
              <a:t>Francisco Herrera. </a:t>
            </a:r>
            <a:r>
              <a:rPr lang="en-US" sz="1800" b="1" i="1" dirty="0" smtClean="0">
                <a:solidFill>
                  <a:srgbClr val="0000FF"/>
                </a:solidFill>
              </a:rPr>
              <a:t>A review on the application of Multi-Objective Genetic Fuzzy Systems: current status and further directions</a:t>
            </a:r>
            <a:r>
              <a:rPr lang="en-US" sz="1800" b="1" dirty="0" smtClean="0"/>
              <a:t>, in submission, 2011 </a:t>
            </a:r>
            <a:r>
              <a:rPr lang="en-US" sz="1800" b="1" i="1" dirty="0" smtClean="0"/>
              <a:t>(Available soon).</a:t>
            </a:r>
            <a:endParaRPr lang="es-ES" sz="1800" i="1" dirty="0"/>
          </a:p>
        </p:txBody>
      </p:sp>
      <p:pic>
        <p:nvPicPr>
          <p:cNvPr id="54681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875" y="2225674"/>
            <a:ext cx="7625668" cy="2994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Elipse"/>
          <p:cNvSpPr/>
          <p:nvPr/>
        </p:nvSpPr>
        <p:spPr bwMode="auto">
          <a:xfrm>
            <a:off x="723900" y="5245100"/>
            <a:ext cx="990600" cy="254000"/>
          </a:xfrm>
          <a:prstGeom prst="ellips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9 </a:t>
            </a:r>
            <a:r>
              <a:rPr kumimoji="1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papers</a:t>
            </a:r>
            <a:endParaRPr kumimoji="1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0" name="9 Elipse"/>
          <p:cNvSpPr/>
          <p:nvPr/>
        </p:nvSpPr>
        <p:spPr bwMode="auto">
          <a:xfrm>
            <a:off x="1816100" y="5245100"/>
            <a:ext cx="1117600" cy="254000"/>
          </a:xfrm>
          <a:prstGeom prst="ellips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200" dirty="0" smtClean="0"/>
              <a:t>12</a:t>
            </a:r>
            <a:r>
              <a:rPr kumimoji="1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 </a:t>
            </a:r>
            <a:r>
              <a:rPr kumimoji="1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papers</a:t>
            </a:r>
            <a:endParaRPr kumimoji="1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1" name="10 Elipse"/>
          <p:cNvSpPr/>
          <p:nvPr/>
        </p:nvSpPr>
        <p:spPr bwMode="auto">
          <a:xfrm>
            <a:off x="2997200" y="5245100"/>
            <a:ext cx="1117600" cy="254000"/>
          </a:xfrm>
          <a:prstGeom prst="ellips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200" dirty="0" smtClean="0"/>
              <a:t>10</a:t>
            </a:r>
            <a:r>
              <a:rPr kumimoji="1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 </a:t>
            </a:r>
            <a:r>
              <a:rPr kumimoji="1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papers</a:t>
            </a:r>
            <a:endParaRPr kumimoji="1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2" name="11 Elipse"/>
          <p:cNvSpPr/>
          <p:nvPr/>
        </p:nvSpPr>
        <p:spPr bwMode="auto">
          <a:xfrm>
            <a:off x="4229100" y="5245100"/>
            <a:ext cx="1117600" cy="254000"/>
          </a:xfrm>
          <a:prstGeom prst="ellips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200" dirty="0" smtClean="0"/>
              <a:t>12</a:t>
            </a:r>
            <a:r>
              <a:rPr kumimoji="1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 </a:t>
            </a:r>
            <a:r>
              <a:rPr kumimoji="1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papers</a:t>
            </a:r>
            <a:endParaRPr kumimoji="1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6" name="15 Elipse"/>
          <p:cNvSpPr/>
          <p:nvPr/>
        </p:nvSpPr>
        <p:spPr bwMode="auto">
          <a:xfrm>
            <a:off x="5473700" y="5245100"/>
            <a:ext cx="990600" cy="254000"/>
          </a:xfrm>
          <a:prstGeom prst="ellips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200" dirty="0" smtClean="0"/>
              <a:t>5</a:t>
            </a:r>
            <a:r>
              <a:rPr kumimoji="1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 </a:t>
            </a:r>
            <a:r>
              <a:rPr kumimoji="1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papers</a:t>
            </a:r>
            <a:endParaRPr kumimoji="1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6223000" y="2946400"/>
            <a:ext cx="990600" cy="254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200" dirty="0" smtClean="0">
                <a:solidFill>
                  <a:schemeClr val="bg1"/>
                </a:solidFill>
              </a:rPr>
              <a:t>6</a:t>
            </a:r>
            <a:r>
              <a:rPr kumimoji="1" lang="es-E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 </a:t>
            </a:r>
            <a:r>
              <a:rPr kumimoji="1" lang="es-E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papers</a:t>
            </a:r>
            <a:endParaRPr kumimoji="1" lang="es-E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4787900" y="2997200"/>
            <a:ext cx="1117600" cy="2032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100" dirty="0" smtClean="0">
                <a:solidFill>
                  <a:schemeClr val="bg1"/>
                </a:solidFill>
              </a:rPr>
              <a:t>17</a:t>
            </a:r>
            <a:r>
              <a:rPr kumimoji="1" lang="es-E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 </a:t>
            </a:r>
            <a:r>
              <a:rPr kumimoji="1" lang="es-ES" sz="11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papers</a:t>
            </a:r>
            <a:endParaRPr kumimoji="1" lang="es-ES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3340100" y="2946400"/>
            <a:ext cx="1117600" cy="254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200" dirty="0" smtClean="0">
                <a:solidFill>
                  <a:schemeClr val="bg1"/>
                </a:solidFill>
              </a:rPr>
              <a:t>31</a:t>
            </a:r>
            <a:r>
              <a:rPr kumimoji="1" lang="es-E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 </a:t>
            </a:r>
            <a:r>
              <a:rPr kumimoji="1" lang="es-E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ＭＳ Ｐゴシック" pitchFamily="34" charset="-128"/>
              </a:rPr>
              <a:t>papers</a:t>
            </a:r>
            <a:endParaRPr kumimoji="1" lang="es-E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27038" y="1289051"/>
            <a:ext cx="8297862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kumimoji="0" lang="en-US" sz="2000" dirty="0" smtClean="0">
                <a:solidFill>
                  <a:schemeClr val="tx2"/>
                </a:solidFill>
                <a:latin typeface="Tahoma" pitchFamily="34" charset="0"/>
              </a:rPr>
              <a:t> In fact, a revision on the application of MOGFSs indicates that most of the approaches have been applied to the Interpretability-accuracy trade-off problem.</a:t>
            </a:r>
          </a:p>
        </p:txBody>
      </p:sp>
      <p:sp>
        <p:nvSpPr>
          <p:cNvPr id="20" name="AutoShape 36"/>
          <p:cNvSpPr>
            <a:spLocks noChangeArrowheads="1"/>
          </p:cNvSpPr>
          <p:nvPr/>
        </p:nvSpPr>
        <p:spPr bwMode="auto">
          <a:xfrm>
            <a:off x="127000" y="2527300"/>
            <a:ext cx="2120901" cy="952500"/>
          </a:xfrm>
          <a:prstGeom prst="wedgeRectCallout">
            <a:avLst>
              <a:gd name="adj1" fmla="val 58088"/>
              <a:gd name="adj2" fmla="val 84232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800" dirty="0" smtClean="0"/>
              <a:t>No </a:t>
            </a:r>
            <a:r>
              <a:rPr lang="es-ES" sz="1800" dirty="0" err="1" smtClean="0"/>
              <a:t>one</a:t>
            </a:r>
            <a:r>
              <a:rPr lang="es-ES" sz="1800" dirty="0" smtClean="0"/>
              <a:t> </a:t>
            </a:r>
            <a:r>
              <a:rPr lang="es-ES" sz="1800" dirty="0" err="1" smtClean="0"/>
              <a:t>included</a:t>
            </a:r>
            <a:r>
              <a:rPr lang="es-ES" sz="1800" dirty="0" smtClean="0"/>
              <a:t> </a:t>
            </a:r>
            <a:r>
              <a:rPr lang="es-ES" sz="1800" dirty="0" err="1" smtClean="0"/>
              <a:t>measures</a:t>
            </a:r>
            <a:r>
              <a:rPr lang="es-ES" sz="1800" dirty="0" smtClean="0"/>
              <a:t> </a:t>
            </a:r>
            <a:r>
              <a:rPr lang="es-ES" sz="1800" dirty="0" err="1" smtClean="0"/>
              <a:t>from</a:t>
            </a:r>
            <a:r>
              <a:rPr lang="es-ES" sz="1800" dirty="0" smtClean="0"/>
              <a:t> </a:t>
            </a:r>
            <a:r>
              <a:rPr lang="es-ES" sz="1800" dirty="0" err="1" smtClean="0"/>
              <a:t>all</a:t>
            </a:r>
            <a:r>
              <a:rPr lang="es-ES" sz="1800" dirty="0" smtClean="0"/>
              <a:t>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quadrants</a:t>
            </a:r>
            <a:r>
              <a:rPr lang="es-ES" sz="1800" dirty="0" smtClean="0">
                <a:solidFill>
                  <a:srgbClr val="000000"/>
                </a:solidFill>
                <a:latin typeface="Calibri"/>
              </a:rPr>
              <a:t>.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47625" y="0"/>
            <a:ext cx="909637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sz="31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100" b="1" dirty="0" smtClean="0">
                <a:solidFill>
                  <a:schemeClr val="bg1"/>
                </a:solidFill>
                <a:latin typeface="Arial" pitchFamily="34" charset="0"/>
              </a:rPr>
              <a:t>Conclusions and Open Issues</a:t>
            </a:r>
            <a:r>
              <a:rPr lang="en-US" sz="3800" b="1" dirty="0">
                <a:solidFill>
                  <a:schemeClr val="bg1"/>
                </a:solidFill>
                <a:latin typeface="Arial" pitchFamily="34" charset="0"/>
              </a:rPr>
              <a:t/>
            </a:r>
            <a:br>
              <a:rPr lang="en-US" sz="3800" b="1" dirty="0">
                <a:solidFill>
                  <a:schemeClr val="bg1"/>
                </a:solidFill>
                <a:latin typeface="Arial" pitchFamily="34" charset="0"/>
              </a:rPr>
            </a:br>
            <a:r>
              <a:rPr lang="en-US" sz="3200" dirty="0">
                <a:solidFill>
                  <a:srgbClr val="FFFF99"/>
                </a:solidFill>
                <a:latin typeface="Arial" pitchFamily="34" charset="0"/>
              </a:rPr>
              <a:t> </a:t>
            </a:r>
            <a:r>
              <a:rPr lang="en-US" sz="3200" dirty="0" smtClean="0">
                <a:solidFill>
                  <a:srgbClr val="FFFF99"/>
                </a:solidFill>
                <a:latin typeface="Arial" pitchFamily="34" charset="0"/>
              </a:rPr>
              <a:t>Applicability of MOGFSs to the I-A problem</a:t>
            </a:r>
            <a:endParaRPr lang="en-US" sz="3200" dirty="0">
              <a:solidFill>
                <a:srgbClr val="FFFF99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650" name="Rectangle 2"/>
          <p:cNvSpPr>
            <a:spLocks noChangeArrowheads="1"/>
          </p:cNvSpPr>
          <p:nvPr/>
        </p:nvSpPr>
        <p:spPr bwMode="auto">
          <a:xfrm>
            <a:off x="101600" y="1892300"/>
            <a:ext cx="8953500" cy="3335401"/>
          </a:xfrm>
          <a:prstGeom prst="rect">
            <a:avLst/>
          </a:prstGeom>
          <a:noFill/>
          <a:ln w="76200">
            <a:noFill/>
            <a:prstDash val="sysDot"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1. Introduction to FRBSs Interpretability </a:t>
            </a:r>
            <a:endParaRPr lang="en-US" altLang="ja-JP" sz="2300" b="1" dirty="0">
              <a:solidFill>
                <a:srgbClr val="0000FF"/>
              </a:solidFill>
              <a:latin typeface="Arial" pitchFamily="34" charset="0"/>
            </a:endParaRPr>
          </a:p>
          <a:p>
            <a:pPr marL="261938" indent="-261938">
              <a:spcBef>
                <a:spcPct val="0"/>
              </a:spcBef>
            </a:pPr>
            <a:endParaRPr lang="en-US" altLang="ja-JP" sz="1600" b="1" dirty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2. A Taxonomy on Interpretability Measures by Four Quadrants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3. Brief Summary on each Quadrant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4. Conclusions and Open Issues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5. Website on Interpretability of FRBSs</a:t>
            </a:r>
          </a:p>
        </p:txBody>
      </p:sp>
      <p:sp>
        <p:nvSpPr>
          <p:cNvPr id="50196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Arial" pitchFamily="34" charset="0"/>
              </a:rPr>
              <a:t>Presentation Index</a:t>
            </a:r>
            <a:endParaRPr lang="en-US" altLang="ja-JP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650" name="Rectangle 2"/>
          <p:cNvSpPr>
            <a:spLocks noChangeArrowheads="1"/>
          </p:cNvSpPr>
          <p:nvPr/>
        </p:nvSpPr>
        <p:spPr bwMode="auto">
          <a:xfrm>
            <a:off x="101600" y="1892300"/>
            <a:ext cx="8953500" cy="3335401"/>
          </a:xfrm>
          <a:prstGeom prst="rect">
            <a:avLst/>
          </a:prstGeom>
          <a:noFill/>
          <a:ln w="76200">
            <a:noFill/>
            <a:prstDash val="sysDot"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1. Introduction to FRBSs Interpretability </a:t>
            </a:r>
            <a:endParaRPr lang="en-US" altLang="ja-JP" sz="2300" b="1" dirty="0">
              <a:solidFill>
                <a:srgbClr val="0000FF"/>
              </a:solidFill>
              <a:latin typeface="Arial" pitchFamily="34" charset="0"/>
            </a:endParaRPr>
          </a:p>
          <a:p>
            <a:pPr marL="261938" indent="-261938">
              <a:spcBef>
                <a:spcPct val="0"/>
              </a:spcBef>
            </a:pPr>
            <a:endParaRPr lang="en-US" altLang="ja-JP" sz="1600" b="1" dirty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2. A Taxonomy on Interpretability Measures by Four Quadrants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3. Brief Summary on each Quadrant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4. Conclusions and Open Issues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FF0000"/>
                </a:solidFill>
                <a:latin typeface="Arial" pitchFamily="34" charset="0"/>
              </a:rPr>
              <a:t>5. Website on Interpretability of FRBSs</a:t>
            </a:r>
          </a:p>
        </p:txBody>
      </p:sp>
      <p:sp>
        <p:nvSpPr>
          <p:cNvPr id="50196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Arial" pitchFamily="34" charset="0"/>
              </a:rPr>
              <a:t>Index</a:t>
            </a:r>
            <a:endParaRPr lang="en-US" altLang="ja-JP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69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13732"/>
            <a:ext cx="6296025" cy="344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5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spcBef>
                <a:spcPct val="0"/>
              </a:spcBef>
              <a:defRPr/>
            </a:pPr>
            <a:fld id="{4E85A77B-4DBA-4EC4-8EB6-B7F4208232DD}" type="slidenum">
              <a:rPr kumimoji="0" lang="en-US"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</a:rPr>
              <a:pPr algn="r">
                <a:spcBef>
                  <a:spcPct val="0"/>
                </a:spcBef>
                <a:defRPr/>
              </a:pPr>
              <a:t>21</a:t>
            </a:fld>
            <a:endParaRPr kumimoji="0" lang="en-US" sz="1200">
              <a:solidFill>
                <a:schemeClr val="tx1">
                  <a:tint val="75000"/>
                </a:schemeClr>
              </a:solidFill>
              <a:latin typeface="Verdana" pitchFamily="34" charset="0"/>
              <a:ea typeface="+mn-ea"/>
            </a:endParaRPr>
          </a:p>
        </p:txBody>
      </p:sp>
      <p:sp>
        <p:nvSpPr>
          <p:cNvPr id="5319688" name="Rectangle 3"/>
          <p:cNvSpPr>
            <a:spLocks noChangeArrowheads="1"/>
          </p:cNvSpPr>
          <p:nvPr/>
        </p:nvSpPr>
        <p:spPr bwMode="auto">
          <a:xfrm>
            <a:off x="47625" y="0"/>
            <a:ext cx="909637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sz="38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800" b="1" dirty="0" smtClean="0">
                <a:solidFill>
                  <a:schemeClr val="bg1"/>
                </a:solidFill>
                <a:latin typeface="Arial" pitchFamily="34" charset="0"/>
              </a:rPr>
              <a:t>Interpretability of FRBSs</a:t>
            </a:r>
            <a:r>
              <a:rPr lang="en-US" sz="3800" b="1" dirty="0">
                <a:solidFill>
                  <a:schemeClr val="bg1"/>
                </a:solidFill>
                <a:latin typeface="Arial" pitchFamily="34" charset="0"/>
              </a:rPr>
              <a:t/>
            </a:r>
            <a:br>
              <a:rPr lang="en-US" sz="3800" b="1" dirty="0">
                <a:solidFill>
                  <a:schemeClr val="bg1"/>
                </a:solidFill>
                <a:latin typeface="Arial" pitchFamily="34" charset="0"/>
              </a:rPr>
            </a:br>
            <a:r>
              <a:rPr lang="en-US" sz="3200" dirty="0">
                <a:solidFill>
                  <a:srgbClr val="FFFF99"/>
                </a:solidFill>
                <a:latin typeface="Arial" pitchFamily="34" charset="0"/>
              </a:rPr>
              <a:t>  </a:t>
            </a:r>
            <a:r>
              <a:rPr lang="en-US" sz="3200" dirty="0" smtClean="0">
                <a:solidFill>
                  <a:srgbClr val="FFFF99"/>
                </a:solidFill>
                <a:latin typeface="Arial" pitchFamily="34" charset="0"/>
              </a:rPr>
              <a:t>Website</a:t>
            </a:r>
            <a:endParaRPr lang="en-US" sz="3200" dirty="0">
              <a:solidFill>
                <a:srgbClr val="FFFF99"/>
              </a:solidFill>
              <a:latin typeface="Arial" pitchFamily="34" charset="0"/>
            </a:endParaRPr>
          </a:p>
        </p:txBody>
      </p:sp>
      <p:pic>
        <p:nvPicPr>
          <p:cNvPr id="526950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8100" y="657223"/>
            <a:ext cx="6565900" cy="275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19689" name="Rectangle 4"/>
          <p:cNvSpPr>
            <a:spLocks noChangeArrowheads="1"/>
          </p:cNvSpPr>
          <p:nvPr/>
        </p:nvSpPr>
        <p:spPr bwMode="auto">
          <a:xfrm>
            <a:off x="165100" y="1422400"/>
            <a:ext cx="4584700" cy="400110"/>
          </a:xfrm>
          <a:prstGeom prst="rect">
            <a:avLst/>
          </a:prstGeom>
          <a:gradFill rotWithShape="0">
            <a:gsLst>
              <a:gs pos="0">
                <a:srgbClr val="99CCFF"/>
              </a:gs>
              <a:gs pos="100000">
                <a:srgbClr val="FFFF99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kumimoji="0" lang="en-GB" sz="2000" b="1" dirty="0"/>
              <a:t>http://</a:t>
            </a:r>
            <a:r>
              <a:rPr kumimoji="0" lang="en-GB" sz="2000" b="1" dirty="0" smtClean="0"/>
              <a:t>sci2s.ugr.es/fuzzy-interpretability/</a:t>
            </a:r>
            <a:endParaRPr kumimoji="0" lang="es-ES_tradnl" sz="900" b="1" dirty="0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771900" y="6273800"/>
            <a:ext cx="5207000" cy="400110"/>
          </a:xfrm>
          <a:prstGeom prst="rect">
            <a:avLst/>
          </a:prstGeom>
          <a:gradFill rotWithShape="0">
            <a:gsLst>
              <a:gs pos="0">
                <a:srgbClr val="99CCFF"/>
              </a:gs>
              <a:gs pos="100000">
                <a:srgbClr val="FFFF99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kumimoji="0" lang="en-GB" sz="2000" b="1" dirty="0"/>
              <a:t>http://</a:t>
            </a:r>
            <a:r>
              <a:rPr kumimoji="0" lang="en-GB" sz="2000" b="1" dirty="0" smtClean="0"/>
              <a:t>sci2s.ugr.es/fuzzy-interpretability/#lab3</a:t>
            </a:r>
            <a:endParaRPr kumimoji="0" lang="es-ES_tradnl" sz="900" b="1" dirty="0"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2716" name="Rectangle 12"/>
          <p:cNvSpPr>
            <a:spLocks noChangeArrowheads="1"/>
          </p:cNvSpPr>
          <p:nvPr/>
        </p:nvSpPr>
        <p:spPr bwMode="auto">
          <a:xfrm>
            <a:off x="0" y="898525"/>
            <a:ext cx="9144000" cy="32162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5192706" name="Picture 2" descr="v3col2tex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4775" y="4581525"/>
            <a:ext cx="1419225" cy="2276475"/>
          </a:xfrm>
          <a:prstGeom prst="rect">
            <a:avLst/>
          </a:prstGeom>
          <a:noFill/>
        </p:spPr>
      </p:pic>
      <p:sp>
        <p:nvSpPr>
          <p:cNvPr id="51927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2743200"/>
            <a:ext cx="8686800" cy="3860800"/>
          </a:xfrm>
          <a:ln/>
        </p:spPr>
        <p:txBody>
          <a:bodyPr/>
          <a:lstStyle/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/>
            <a:endParaRPr lang="es-ES_tradnl" sz="700" b="0" dirty="0" smtClean="0">
              <a:solidFill>
                <a:schemeClr val="tx2"/>
              </a:solidFill>
            </a:endParaRPr>
          </a:p>
          <a:p>
            <a:pPr marL="457200" indent="-457200">
              <a:lnSpc>
                <a:spcPts val="3000"/>
              </a:lnSpc>
              <a:spcBef>
                <a:spcPts val="0"/>
              </a:spcBef>
            </a:pPr>
            <a:r>
              <a:rPr lang="es-ES_tradnl" b="0" dirty="0" smtClean="0">
                <a:solidFill>
                  <a:srgbClr val="990000"/>
                </a:solidFill>
              </a:rPr>
              <a:t>   </a:t>
            </a:r>
            <a:r>
              <a:rPr lang="es-ES_tradnl" sz="2800" b="0" dirty="0" smtClean="0"/>
              <a:t>María José </a:t>
            </a:r>
            <a:r>
              <a:rPr lang="es-ES_tradnl" sz="2800" b="0" dirty="0" err="1" smtClean="0"/>
              <a:t>Gacto</a:t>
            </a:r>
            <a:r>
              <a:rPr lang="es-ES_tradnl" sz="2800" b="0" dirty="0" smtClean="0"/>
              <a:t>,</a:t>
            </a:r>
            <a:r>
              <a:rPr lang="es-ES_tradnl" sz="2800" b="0" dirty="0" smtClean="0">
                <a:solidFill>
                  <a:srgbClr val="990000"/>
                </a:solidFill>
              </a:rPr>
              <a:t> Rafael Alcalá</a:t>
            </a:r>
          </a:p>
          <a:p>
            <a:pPr marL="457200" indent="-457200">
              <a:lnSpc>
                <a:spcPts val="3000"/>
              </a:lnSpc>
              <a:spcBef>
                <a:spcPts val="0"/>
              </a:spcBef>
            </a:pPr>
            <a:r>
              <a:rPr lang="es-ES_tradnl" sz="2800" b="0" dirty="0" smtClean="0"/>
              <a:t>and Francisco Herrera</a:t>
            </a:r>
            <a:endParaRPr lang="es-ES_tradnl" sz="900" b="0" dirty="0">
              <a:latin typeface="Tahoma" pitchFamily="34" charset="0"/>
            </a:endParaRPr>
          </a:p>
          <a:p>
            <a:pPr marL="457200" indent="-457200">
              <a:spcBef>
                <a:spcPct val="0"/>
              </a:spcBef>
            </a:pPr>
            <a:endParaRPr lang="es-ES_tradnl" sz="900" b="0" dirty="0">
              <a:solidFill>
                <a:schemeClr val="tx2"/>
              </a:solidFill>
              <a:latin typeface="Tahoma" pitchFamily="34" charset="0"/>
            </a:endParaRPr>
          </a:p>
          <a:p>
            <a:pPr marL="457200" indent="-457200"/>
            <a:r>
              <a:rPr lang="es-ES_tradnl" sz="2800" b="0" dirty="0">
                <a:solidFill>
                  <a:schemeClr val="tx2"/>
                </a:solidFill>
                <a:latin typeface="Tahoma" pitchFamily="34" charset="0"/>
              </a:rPr>
              <a:t>    Dpto. </a:t>
            </a:r>
            <a:r>
              <a:rPr lang="es-ES_tradnl" sz="2800" b="0" dirty="0" err="1">
                <a:solidFill>
                  <a:schemeClr val="tx2"/>
                </a:solidFill>
                <a:latin typeface="Tahoma" pitchFamily="34" charset="0"/>
              </a:rPr>
              <a:t>Computer</a:t>
            </a:r>
            <a:r>
              <a:rPr lang="es-ES_tradnl" sz="2800" b="0" dirty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s-ES_tradnl" sz="2800" b="0" dirty="0" err="1">
                <a:solidFill>
                  <a:schemeClr val="tx2"/>
                </a:solidFill>
                <a:latin typeface="Tahoma" pitchFamily="34" charset="0"/>
              </a:rPr>
              <a:t>Science</a:t>
            </a:r>
            <a:r>
              <a:rPr lang="es-ES_tradnl" sz="2800" b="0" dirty="0">
                <a:solidFill>
                  <a:schemeClr val="tx2"/>
                </a:solidFill>
                <a:latin typeface="Tahoma" pitchFamily="34" charset="0"/>
              </a:rPr>
              <a:t> and A.I.</a:t>
            </a:r>
          </a:p>
          <a:p>
            <a:pPr marL="457200" indent="-457200"/>
            <a:r>
              <a:rPr lang="es-ES_tradnl" sz="2800" b="0" dirty="0">
                <a:solidFill>
                  <a:schemeClr val="tx2"/>
                </a:solidFill>
                <a:latin typeface="Tahoma" pitchFamily="34" charset="0"/>
              </a:rPr>
              <a:t>   </a:t>
            </a:r>
            <a:r>
              <a:rPr lang="es-ES_tradnl" sz="2800" b="0" dirty="0" err="1">
                <a:solidFill>
                  <a:schemeClr val="tx2"/>
                </a:solidFill>
                <a:latin typeface="Tahoma" pitchFamily="34" charset="0"/>
              </a:rPr>
              <a:t>University</a:t>
            </a:r>
            <a:r>
              <a:rPr lang="es-ES_tradnl" sz="2800" b="0" dirty="0">
                <a:solidFill>
                  <a:schemeClr val="tx2"/>
                </a:solidFill>
                <a:latin typeface="Tahoma" pitchFamily="34" charset="0"/>
              </a:rPr>
              <a:t> of Granada</a:t>
            </a:r>
          </a:p>
          <a:p>
            <a:pPr marL="457200" indent="-457200"/>
            <a:r>
              <a:rPr lang="es-ES_tradnl" sz="2800" b="0" dirty="0">
                <a:solidFill>
                  <a:schemeClr val="tx2"/>
                </a:solidFill>
                <a:latin typeface="Tahoma" pitchFamily="34" charset="0"/>
              </a:rPr>
              <a:t>   18071 </a:t>
            </a:r>
            <a:r>
              <a:rPr lang="es-ES_tradnl" sz="2800" b="0" dirty="0">
                <a:solidFill>
                  <a:schemeClr val="tx2"/>
                </a:solidFill>
                <a:latin typeface="Times New Roman"/>
              </a:rPr>
              <a:t>–</a:t>
            </a:r>
            <a:r>
              <a:rPr lang="es-ES_tradnl" sz="2800" b="0" dirty="0">
                <a:solidFill>
                  <a:schemeClr val="tx2"/>
                </a:solidFill>
                <a:latin typeface="Tahoma" pitchFamily="34" charset="0"/>
              </a:rPr>
              <a:t> SPAIN</a:t>
            </a:r>
          </a:p>
        </p:txBody>
      </p:sp>
      <p:sp>
        <p:nvSpPr>
          <p:cNvPr id="519270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086600" cy="1555750"/>
          </a:xfrm>
          <a:noFill/>
          <a:ln/>
        </p:spPr>
        <p:txBody>
          <a:bodyPr anchor="b">
            <a:spAutoFit/>
          </a:bodyPr>
          <a:lstStyle/>
          <a:p>
            <a:pPr algn="ctr"/>
            <a:r>
              <a:rPr lang="es-ES_tradnl" sz="5400" b="0" dirty="0">
                <a:solidFill>
                  <a:schemeClr val="folHlink"/>
                </a:solidFill>
              </a:rPr>
              <a:t/>
            </a:r>
            <a:br>
              <a:rPr lang="es-ES_tradnl" sz="5400" b="0" dirty="0">
                <a:solidFill>
                  <a:schemeClr val="folHlink"/>
                </a:solidFill>
              </a:rPr>
            </a:br>
            <a:endParaRPr lang="es-ES" sz="5400" b="0" dirty="0">
              <a:solidFill>
                <a:schemeClr val="folHlink"/>
              </a:solidFill>
            </a:endParaRPr>
          </a:p>
        </p:txBody>
      </p:sp>
      <p:sp>
        <p:nvSpPr>
          <p:cNvPr id="5192709" name="Text Box 5"/>
          <p:cNvSpPr txBox="1">
            <a:spLocks noChangeArrowheads="1"/>
          </p:cNvSpPr>
          <p:nvPr/>
        </p:nvSpPr>
        <p:spPr bwMode="auto">
          <a:xfrm>
            <a:off x="0" y="99060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ja-JP" sz="4000" dirty="0" smtClean="0">
                <a:solidFill>
                  <a:schemeClr val="tx2"/>
                </a:solidFill>
                <a:latin typeface="+mn-lt"/>
                <a:ea typeface="+mn-ea"/>
              </a:rPr>
              <a:t>A double Axis Classification of Interpretability Measures for Linguistic Fuzzy Rule-Based </a:t>
            </a:r>
            <a:r>
              <a:rPr lang="es-ES" altLang="ja-JP" sz="4000" dirty="0" err="1" smtClean="0">
                <a:solidFill>
                  <a:schemeClr val="tx2"/>
                </a:solidFill>
                <a:latin typeface="+mn-lt"/>
                <a:ea typeface="+mn-ea"/>
              </a:rPr>
              <a:t>Systems</a:t>
            </a:r>
            <a:endParaRPr lang="es-ES" altLang="ja-JP" sz="4000" dirty="0">
              <a:solidFill>
                <a:schemeClr val="tx2"/>
              </a:solidFill>
              <a:latin typeface="+mn-lt"/>
              <a:ea typeface="+mn-ea"/>
            </a:endParaRPr>
          </a:p>
        </p:txBody>
      </p:sp>
      <p:pic>
        <p:nvPicPr>
          <p:cNvPr id="5192710" name="Picture 6" descr="pollo-azul-oscuro-sma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06950"/>
            <a:ext cx="2051050" cy="2051050"/>
          </a:xfrm>
          <a:prstGeom prst="rect">
            <a:avLst/>
          </a:prstGeom>
          <a:noFill/>
        </p:spPr>
      </p:pic>
      <p:sp>
        <p:nvSpPr>
          <p:cNvPr id="5192711" name="Line 7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 anchor="b"/>
          <a:lstStyle/>
          <a:p>
            <a:endParaRPr lang="es-ES"/>
          </a:p>
        </p:txBody>
      </p:sp>
      <p:sp>
        <p:nvSpPr>
          <p:cNvPr id="5192712" name="Line 8"/>
          <p:cNvSpPr>
            <a:spLocks noChangeShapeType="1"/>
          </p:cNvSpPr>
          <p:nvPr/>
        </p:nvSpPr>
        <p:spPr bwMode="auto">
          <a:xfrm>
            <a:off x="0" y="2974975"/>
            <a:ext cx="9144000" cy="0"/>
          </a:xfrm>
          <a:prstGeom prst="line">
            <a:avLst/>
          </a:prstGeom>
          <a:noFill/>
          <a:ln w="104775">
            <a:solidFill>
              <a:schemeClr val="hlink"/>
            </a:solidFill>
            <a:round/>
            <a:headEnd/>
            <a:tailEnd/>
          </a:ln>
          <a:effectLst/>
        </p:spPr>
        <p:txBody>
          <a:bodyPr anchor="b"/>
          <a:lstStyle/>
          <a:p>
            <a:endParaRPr lang="es-ES"/>
          </a:p>
        </p:txBody>
      </p:sp>
      <p:sp>
        <p:nvSpPr>
          <p:cNvPr id="5192714" name="Rectangle 10"/>
          <p:cNvSpPr>
            <a:spLocks noChangeArrowheads="1"/>
          </p:cNvSpPr>
          <p:nvPr/>
        </p:nvSpPr>
        <p:spPr bwMode="auto">
          <a:xfrm>
            <a:off x="0" y="38100"/>
            <a:ext cx="9144000" cy="83099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ja-JP" sz="2400" dirty="0" smtClean="0">
                <a:solidFill>
                  <a:schemeClr val="bg1"/>
                </a:solidFill>
                <a:latin typeface="Arial" pitchFamily="34" charset="0"/>
              </a:rPr>
              <a:t>WILF 2011, </a:t>
            </a:r>
            <a:r>
              <a:rPr lang="en-US" altLang="ja-JP" sz="2400" dirty="0" err="1" smtClean="0">
                <a:solidFill>
                  <a:schemeClr val="bg1"/>
                </a:solidFill>
                <a:latin typeface="Arial" pitchFamily="34" charset="0"/>
              </a:rPr>
              <a:t>Trani</a:t>
            </a:r>
            <a:r>
              <a:rPr lang="en-US" altLang="ja-JP" sz="2400" dirty="0" smtClean="0">
                <a:solidFill>
                  <a:schemeClr val="bg1"/>
                </a:solidFill>
                <a:latin typeface="Arial" pitchFamily="34" charset="0"/>
              </a:rPr>
              <a:t>, Italy</a:t>
            </a:r>
            <a:br>
              <a:rPr lang="en-US" altLang="ja-JP" sz="2400" dirty="0" smtClean="0">
                <a:solidFill>
                  <a:schemeClr val="bg1"/>
                </a:solidFill>
                <a:latin typeface="Arial" pitchFamily="34" charset="0"/>
              </a:rPr>
            </a:br>
            <a:r>
              <a:rPr lang="en-US" altLang="ja-JP" sz="2400" dirty="0" smtClean="0">
                <a:solidFill>
                  <a:schemeClr val="bg1"/>
                </a:solidFill>
                <a:latin typeface="Arial" pitchFamily="34" charset="0"/>
              </a:rPr>
              <a:t>Session on Interpretable Fuzzy Systems, August 31, 2011</a:t>
            </a:r>
            <a:endParaRPr kumimoji="0" lang="en-US" sz="2000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231900" y="3187700"/>
            <a:ext cx="6794500" cy="1015663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s-ES" dirty="0" err="1" smtClean="0">
                <a:solidFill>
                  <a:schemeClr val="bg1"/>
                </a:solidFill>
              </a:rPr>
              <a:t>Thank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you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very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much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for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your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attention</a:t>
            </a:r>
            <a:r>
              <a:rPr lang="es-ES" dirty="0" smtClean="0">
                <a:solidFill>
                  <a:schemeClr val="bg1"/>
                </a:solidFill>
              </a:rPr>
              <a:t> !!!</a:t>
            </a:r>
          </a:p>
          <a:p>
            <a:pPr algn="ctr">
              <a:spcBef>
                <a:spcPts val="0"/>
              </a:spcBef>
            </a:pPr>
            <a:r>
              <a:rPr lang="es-ES" dirty="0" err="1" smtClean="0">
                <a:solidFill>
                  <a:schemeClr val="bg1"/>
                </a:solidFill>
              </a:rPr>
              <a:t>Questions</a:t>
            </a:r>
            <a:r>
              <a:rPr lang="es-ES" dirty="0" smtClean="0">
                <a:solidFill>
                  <a:schemeClr val="bg1"/>
                </a:solidFill>
              </a:rPr>
              <a:t>?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650" name="Rectangle 2"/>
          <p:cNvSpPr>
            <a:spLocks noChangeArrowheads="1"/>
          </p:cNvSpPr>
          <p:nvPr/>
        </p:nvSpPr>
        <p:spPr bwMode="auto">
          <a:xfrm>
            <a:off x="101600" y="1892300"/>
            <a:ext cx="8953500" cy="3335401"/>
          </a:xfrm>
          <a:prstGeom prst="rect">
            <a:avLst/>
          </a:prstGeom>
          <a:noFill/>
          <a:ln w="76200">
            <a:noFill/>
            <a:prstDash val="sysDot"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FF0000"/>
                </a:solidFill>
                <a:latin typeface="Arial" pitchFamily="34" charset="0"/>
              </a:rPr>
              <a:t>1. Introduction to FRBSs Interpretability </a:t>
            </a:r>
            <a:endParaRPr lang="en-US" altLang="ja-JP" sz="2300" b="1" dirty="0">
              <a:solidFill>
                <a:srgbClr val="FF0000"/>
              </a:solidFill>
              <a:latin typeface="Arial" pitchFamily="34" charset="0"/>
            </a:endParaRPr>
          </a:p>
          <a:p>
            <a:pPr marL="261938" indent="-261938">
              <a:spcBef>
                <a:spcPct val="0"/>
              </a:spcBef>
            </a:pPr>
            <a:endParaRPr lang="en-US" altLang="ja-JP" sz="1600" b="1" dirty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2. A Taxonomy on Interpretability Measures by Four Quadrants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3. Brief Summary on each Quadrant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4. Conclusions and Open Issues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5. Website on Interpretability of FRBSs</a:t>
            </a:r>
          </a:p>
        </p:txBody>
      </p:sp>
      <p:sp>
        <p:nvSpPr>
          <p:cNvPr id="50196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Arial" pitchFamily="34" charset="0"/>
              </a:rPr>
              <a:t>Presentation Index</a:t>
            </a:r>
            <a:endParaRPr lang="en-US" altLang="ja-JP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 txBox="1">
            <a:spLocks noGrp="1"/>
          </p:cNvSpPr>
          <p:nvPr/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  <a:defRPr/>
            </a:pPr>
            <a:fld id="{BEB46779-1CAF-40CA-AB26-0EFC47CF56B2}" type="slidenum">
              <a:rPr kumimoji="0" lang="en-US" sz="1400">
                <a:latin typeface="+mn-lt"/>
                <a:ea typeface="+mn-ea"/>
              </a:rPr>
              <a:pPr algn="r">
                <a:spcBef>
                  <a:spcPct val="0"/>
                </a:spcBef>
                <a:defRPr/>
              </a:pPr>
              <a:t>4</a:t>
            </a:fld>
            <a:endParaRPr kumimoji="0" lang="en-US" sz="1400">
              <a:latin typeface="+mn-lt"/>
              <a:ea typeface="+mn-ea"/>
            </a:endParaRPr>
          </a:p>
        </p:txBody>
      </p:sp>
      <p:sp>
        <p:nvSpPr>
          <p:cNvPr id="4905987" name="Text Box 2"/>
          <p:cNvSpPr txBox="1">
            <a:spLocks noChangeArrowheads="1"/>
          </p:cNvSpPr>
          <p:nvPr/>
        </p:nvSpPr>
        <p:spPr bwMode="auto">
          <a:xfrm>
            <a:off x="390525" y="4064000"/>
            <a:ext cx="8358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itchFamily="2" charset="2"/>
              <a:buChar char="q"/>
            </a:pPr>
            <a:r>
              <a:rPr kumimoji="0" lang="en-GB" sz="1800" b="1" dirty="0">
                <a:solidFill>
                  <a:schemeClr val="tx2"/>
                </a:solidFill>
                <a:latin typeface="Tahoma" pitchFamily="34" charset="0"/>
              </a:rPr>
              <a:t>Highly used criteria: Complexity criteria in the </a:t>
            </a:r>
            <a:r>
              <a:rPr kumimoji="0" lang="en-GB" sz="2400" b="1" dirty="0">
                <a:solidFill>
                  <a:schemeClr val="tx2"/>
                </a:solidFill>
              </a:rPr>
              <a:t>learning of FRBSs</a:t>
            </a:r>
            <a:r>
              <a:rPr kumimoji="0" lang="en-GB" sz="1800" b="1" dirty="0">
                <a:solidFill>
                  <a:schemeClr val="tx2"/>
                </a:solidFill>
                <a:latin typeface="Tahoma" pitchFamily="34" charset="0"/>
              </a:rPr>
              <a:t>.</a:t>
            </a:r>
            <a:endParaRPr kumimoji="0" lang="es-ES" sz="1800" b="1" dirty="0">
              <a:solidFill>
                <a:schemeClr val="tx2"/>
              </a:solidFill>
              <a:latin typeface="Tahoma" pitchFamily="34" charset="0"/>
            </a:endParaRPr>
          </a:p>
        </p:txBody>
      </p:sp>
      <p:pic>
        <p:nvPicPr>
          <p:cNvPr id="4905989" name="Picture 2" descr="moeas-fuzzy-ishibuch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900" y="4479925"/>
            <a:ext cx="3527007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05990" name="Rectangle 3"/>
          <p:cNvSpPr>
            <a:spLocks noChangeArrowheads="1"/>
          </p:cNvSpPr>
          <p:nvPr/>
        </p:nvSpPr>
        <p:spPr bwMode="auto">
          <a:xfrm>
            <a:off x="4213225" y="5391695"/>
            <a:ext cx="44862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kumimoji="0" lang="en-GB" sz="1400" b="1" dirty="0">
                <a:solidFill>
                  <a:srgbClr val="0033CC"/>
                </a:solidFill>
                <a:latin typeface="Tahoma" pitchFamily="34" charset="0"/>
                <a:cs typeface="Times New Roman" pitchFamily="18" charset="0"/>
              </a:rPr>
              <a:t>Number of variables, labels, rules, conditions …</a:t>
            </a:r>
            <a:endParaRPr kumimoji="0" lang="en-GB" sz="3600" b="1" dirty="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4905991" name="Rectangle 3"/>
          <p:cNvSpPr>
            <a:spLocks noChangeArrowheads="1"/>
          </p:cNvSpPr>
          <p:nvPr/>
        </p:nvSpPr>
        <p:spPr bwMode="auto">
          <a:xfrm>
            <a:off x="47625" y="0"/>
            <a:ext cx="909637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sz="31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100" b="1" dirty="0" smtClean="0">
                <a:solidFill>
                  <a:schemeClr val="bg1"/>
                </a:solidFill>
                <a:latin typeface="Arial" pitchFamily="34" charset="0"/>
              </a:rPr>
              <a:t>Introduction</a:t>
            </a:r>
            <a:r>
              <a:rPr lang="en-US" sz="3800" b="1" dirty="0">
                <a:solidFill>
                  <a:schemeClr val="bg1"/>
                </a:solidFill>
                <a:latin typeface="Arial" pitchFamily="34" charset="0"/>
              </a:rPr>
              <a:t/>
            </a:r>
            <a:br>
              <a:rPr lang="en-US" sz="3800" b="1" dirty="0">
                <a:solidFill>
                  <a:schemeClr val="bg1"/>
                </a:solidFill>
                <a:latin typeface="Arial" pitchFamily="34" charset="0"/>
              </a:rPr>
            </a:br>
            <a:r>
              <a:rPr lang="en-US" sz="3200" dirty="0">
                <a:solidFill>
                  <a:srgbClr val="FFFF99"/>
                </a:solidFill>
                <a:latin typeface="Arial" pitchFamily="34" charset="0"/>
              </a:rPr>
              <a:t> </a:t>
            </a:r>
            <a:r>
              <a:rPr lang="en-US" sz="3200" dirty="0" smtClean="0">
                <a:solidFill>
                  <a:srgbClr val="FFFF99"/>
                </a:solidFill>
                <a:latin typeface="Arial" pitchFamily="34" charset="0"/>
              </a:rPr>
              <a:t>Interpretability Issues in Fuzzy System Design</a:t>
            </a:r>
            <a:endParaRPr lang="en-US" sz="3200" dirty="0">
              <a:solidFill>
                <a:srgbClr val="FFFF99"/>
              </a:solidFill>
              <a:latin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1290638"/>
            <a:ext cx="8978900" cy="218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12700">
              <a:buFont typeface="Wingdings" pitchFamily="2" charset="2"/>
              <a:buChar char="n"/>
            </a:pPr>
            <a:r>
              <a:rPr lang="en-US" sz="2000" dirty="0" smtClean="0"/>
              <a:t> </a:t>
            </a:r>
            <a:r>
              <a:rPr lang="en-US" sz="2000" dirty="0"/>
              <a:t>Fuzzy modeling usually tried to improve the </a:t>
            </a:r>
            <a:r>
              <a:rPr lang="en-US" sz="2000" b="1" dirty="0"/>
              <a:t>accuracy</a:t>
            </a:r>
            <a:r>
              <a:rPr lang="en-US" sz="2000" dirty="0"/>
              <a:t> </a:t>
            </a:r>
            <a:r>
              <a:rPr lang="en-US" sz="2000" b="1" dirty="0"/>
              <a:t>of the system without</a:t>
            </a:r>
            <a:r>
              <a:rPr lang="en-US" sz="2000" dirty="0"/>
              <a:t> inclusion of any </a:t>
            </a:r>
            <a:r>
              <a:rPr lang="en-US" sz="2000" b="1" dirty="0"/>
              <a:t>interpretability measure</a:t>
            </a:r>
          </a:p>
          <a:p>
            <a:pPr marL="342900" indent="12700">
              <a:buFont typeface="Wingdings" pitchFamily="2" charset="2"/>
              <a:buChar char="n"/>
            </a:pPr>
            <a:r>
              <a:rPr lang="en-US" sz="2000" dirty="0"/>
              <a:t> Lately authors focus on improving the </a:t>
            </a:r>
            <a:r>
              <a:rPr lang="en-US" sz="2000" b="1" dirty="0" smtClean="0"/>
              <a:t>tradeoff </a:t>
            </a:r>
            <a:r>
              <a:rPr lang="en-US" sz="2000" b="1" dirty="0"/>
              <a:t>between accuracy and interpretability</a:t>
            </a:r>
            <a:r>
              <a:rPr lang="en-US" sz="2000" dirty="0"/>
              <a:t> of FRBSs, </a:t>
            </a:r>
            <a:r>
              <a:rPr lang="en-US" sz="2000" dirty="0" smtClean="0"/>
              <a:t>trying to obtain </a:t>
            </a:r>
            <a:r>
              <a:rPr lang="en-US" sz="2000" dirty="0"/>
              <a:t>linguistic models not only accurate but </a:t>
            </a:r>
            <a:r>
              <a:rPr lang="en-US" sz="2000" dirty="0" smtClean="0"/>
              <a:t>also more </a:t>
            </a:r>
            <a:r>
              <a:rPr lang="en-US" sz="2000" dirty="0"/>
              <a:t>interpretable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1231900" y="3251200"/>
            <a:ext cx="6565900" cy="553998"/>
          </a:xfrm>
          <a:prstGeom prst="rect">
            <a:avLst/>
          </a:prstGeom>
          <a:solidFill>
            <a:srgbClr val="FFCC99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C00000"/>
                </a:solidFill>
              </a:rPr>
              <a:t>But</a:t>
            </a:r>
            <a:r>
              <a:rPr lang="es-ES" dirty="0" smtClean="0">
                <a:solidFill>
                  <a:srgbClr val="C00000"/>
                </a:solidFill>
              </a:rPr>
              <a:t>, </a:t>
            </a:r>
            <a:r>
              <a:rPr lang="es-ES" dirty="0" err="1" smtClean="0">
                <a:solidFill>
                  <a:srgbClr val="C00000"/>
                </a:solidFill>
              </a:rPr>
              <a:t>how</a:t>
            </a:r>
            <a:r>
              <a:rPr lang="es-ES" dirty="0" smtClean="0">
                <a:solidFill>
                  <a:srgbClr val="C00000"/>
                </a:solidFill>
              </a:rPr>
              <a:t> </a:t>
            </a:r>
            <a:r>
              <a:rPr lang="es-ES" dirty="0" err="1" smtClean="0">
                <a:solidFill>
                  <a:srgbClr val="C00000"/>
                </a:solidFill>
              </a:rPr>
              <a:t>to</a:t>
            </a:r>
            <a:r>
              <a:rPr lang="es-ES" dirty="0" smtClean="0">
                <a:solidFill>
                  <a:srgbClr val="C00000"/>
                </a:solidFill>
              </a:rPr>
              <a:t> </a:t>
            </a:r>
            <a:r>
              <a:rPr lang="es-ES" dirty="0" err="1" smtClean="0">
                <a:solidFill>
                  <a:srgbClr val="C00000"/>
                </a:solidFill>
              </a:rPr>
              <a:t>measure</a:t>
            </a:r>
            <a:r>
              <a:rPr lang="es-ES" dirty="0" smtClean="0">
                <a:solidFill>
                  <a:srgbClr val="C00000"/>
                </a:solidFill>
              </a:rPr>
              <a:t> </a:t>
            </a:r>
            <a:r>
              <a:rPr lang="es-ES" dirty="0" err="1" smtClean="0">
                <a:solidFill>
                  <a:srgbClr val="C00000"/>
                </a:solidFill>
              </a:rPr>
              <a:t>this</a:t>
            </a:r>
            <a:r>
              <a:rPr lang="es-ES" dirty="0" smtClean="0">
                <a:solidFill>
                  <a:srgbClr val="C00000"/>
                </a:solidFill>
              </a:rPr>
              <a:t> </a:t>
            </a:r>
            <a:r>
              <a:rPr lang="es-ES" dirty="0" err="1" smtClean="0">
                <a:solidFill>
                  <a:srgbClr val="C00000"/>
                </a:solidFill>
              </a:rPr>
              <a:t>interpretability</a:t>
            </a:r>
            <a:r>
              <a:rPr lang="es-ES" dirty="0" smtClean="0">
                <a:solidFill>
                  <a:srgbClr val="C00000"/>
                </a:solidFill>
              </a:rPr>
              <a:t>?</a:t>
            </a:r>
            <a:endParaRPr lang="es-E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 txBox="1">
            <a:spLocks noGrp="1"/>
          </p:cNvSpPr>
          <p:nvPr/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  <a:defRPr/>
            </a:pPr>
            <a:fld id="{55B0B8FA-B004-461E-9032-7760FDA0670F}" type="slidenum">
              <a:rPr kumimoji="0" lang="en-US" sz="1400">
                <a:latin typeface="+mn-lt"/>
                <a:ea typeface="+mn-ea"/>
              </a:rPr>
              <a:pPr algn="r">
                <a:spcBef>
                  <a:spcPct val="0"/>
                </a:spcBef>
                <a:defRPr/>
              </a:pPr>
              <a:t>5</a:t>
            </a:fld>
            <a:endParaRPr kumimoji="0" lang="en-US" sz="1400">
              <a:latin typeface="+mn-lt"/>
              <a:ea typeface="+mn-ea"/>
            </a:endParaRPr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428625" y="1600200"/>
            <a:ext cx="83581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chemeClr val="folHlink"/>
              </a:buClr>
              <a:buSzPct val="75000"/>
              <a:buFont typeface="Wingdings" pitchFamily="2" charset="2"/>
              <a:buChar char="q"/>
              <a:defRPr/>
            </a:pPr>
            <a:r>
              <a:rPr kumimoji="0" lang="en-GB" sz="2400" b="1" dirty="0">
                <a:solidFill>
                  <a:schemeClr val="tx2"/>
                </a:solidFill>
                <a:latin typeface="Tahoma" pitchFamily="34" charset="0"/>
                <a:ea typeface="+mn-ea"/>
              </a:rPr>
              <a:t>Interpretability </a:t>
            </a:r>
            <a:r>
              <a:rPr kumimoji="0" lang="en-GB" sz="2400" b="1" dirty="0" smtClean="0">
                <a:solidFill>
                  <a:schemeClr val="tx2"/>
                </a:solidFill>
                <a:latin typeface="Tahoma" pitchFamily="34" charset="0"/>
                <a:ea typeface="+mn-ea"/>
              </a:rPr>
              <a:t>quality should be something more than complexity: </a:t>
            </a:r>
            <a:r>
              <a:rPr kumimoji="0" lang="en-GB" sz="2400" i="1" dirty="0" smtClean="0">
                <a:solidFill>
                  <a:schemeClr val="tx2"/>
                </a:solidFill>
                <a:latin typeface="Tahoma" pitchFamily="34" charset="0"/>
                <a:ea typeface="+mn-ea"/>
              </a:rPr>
              <a:t>Still not clear concepts</a:t>
            </a:r>
            <a:endParaRPr kumimoji="0" lang="es-ES" sz="2400" i="1" dirty="0">
              <a:solidFill>
                <a:schemeClr val="tx2"/>
              </a:solidFill>
              <a:latin typeface="Tahoma" pitchFamily="34" charset="0"/>
              <a:ea typeface="+mn-ea"/>
            </a:endParaRPr>
          </a:p>
          <a:p>
            <a:pPr marL="342900" indent="-342900">
              <a:buClr>
                <a:schemeClr val="folHlink"/>
              </a:buClr>
              <a:buSzPct val="75000"/>
              <a:buFont typeface="Wingdings" pitchFamily="2" charset="2"/>
              <a:buChar char="q"/>
              <a:defRPr/>
            </a:pPr>
            <a:endParaRPr kumimoji="0" lang="es-ES" sz="2400" b="1" dirty="0">
              <a:solidFill>
                <a:schemeClr val="tx2"/>
              </a:solidFill>
              <a:latin typeface="Tahoma" pitchFamily="34" charset="0"/>
              <a:ea typeface="+mn-ea"/>
            </a:endParaRPr>
          </a:p>
        </p:txBody>
      </p:sp>
      <p:pic>
        <p:nvPicPr>
          <p:cNvPr id="491418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25" y="2886075"/>
            <a:ext cx="2714625" cy="257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418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7100" y="2886075"/>
            <a:ext cx="27400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4183" name="7 CuadroTexto"/>
          <p:cNvSpPr txBox="1">
            <a:spLocks noChangeArrowheads="1"/>
          </p:cNvSpPr>
          <p:nvPr/>
        </p:nvSpPr>
        <p:spPr bwMode="auto">
          <a:xfrm>
            <a:off x="2214563" y="5886450"/>
            <a:ext cx="4966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kumimoji="0" lang="es-ES" sz="2000" dirty="0" err="1" smtClean="0">
                <a:solidFill>
                  <a:schemeClr val="tx2"/>
                </a:solidFill>
                <a:latin typeface="Tahoma" pitchFamily="34" charset="0"/>
              </a:rPr>
              <a:t>Which</a:t>
            </a:r>
            <a:r>
              <a:rPr kumimoji="0" lang="es-ES" sz="2000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kumimoji="0" lang="es-ES" sz="2000" dirty="0" err="1">
                <a:solidFill>
                  <a:schemeClr val="tx2"/>
                </a:solidFill>
                <a:latin typeface="Tahoma" pitchFamily="34" charset="0"/>
              </a:rPr>
              <a:t>is</a:t>
            </a:r>
            <a:r>
              <a:rPr kumimoji="0" lang="es-ES" sz="2000" dirty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kumimoji="0" lang="es-ES" sz="2000" dirty="0" err="1">
                <a:solidFill>
                  <a:schemeClr val="tx2"/>
                </a:solidFill>
                <a:latin typeface="Tahoma" pitchFamily="34" charset="0"/>
              </a:rPr>
              <a:t>the</a:t>
            </a:r>
            <a:r>
              <a:rPr kumimoji="0" lang="es-ES" sz="2000" dirty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kumimoji="0" lang="es-ES" sz="2000" dirty="0" err="1">
                <a:solidFill>
                  <a:schemeClr val="tx2"/>
                </a:solidFill>
                <a:latin typeface="Tahoma" pitchFamily="34" charset="0"/>
              </a:rPr>
              <a:t>most</a:t>
            </a:r>
            <a:r>
              <a:rPr kumimoji="0" lang="es-ES" sz="2000" dirty="0">
                <a:solidFill>
                  <a:schemeClr val="tx2"/>
                </a:solidFill>
                <a:latin typeface="Tahoma" pitchFamily="34" charset="0"/>
              </a:rPr>
              <a:t> interpretable rule base?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7625" y="0"/>
            <a:ext cx="909637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sz="31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100" b="1" dirty="0" smtClean="0">
                <a:solidFill>
                  <a:schemeClr val="bg1"/>
                </a:solidFill>
                <a:latin typeface="Arial" pitchFamily="34" charset="0"/>
              </a:rPr>
              <a:t>Introduction</a:t>
            </a:r>
            <a:r>
              <a:rPr lang="en-US" sz="3800" b="1" dirty="0">
                <a:solidFill>
                  <a:schemeClr val="bg1"/>
                </a:solidFill>
                <a:latin typeface="Arial" pitchFamily="34" charset="0"/>
              </a:rPr>
              <a:t/>
            </a:r>
            <a:br>
              <a:rPr lang="en-US" sz="3800" b="1" dirty="0">
                <a:solidFill>
                  <a:schemeClr val="bg1"/>
                </a:solidFill>
                <a:latin typeface="Arial" pitchFamily="34" charset="0"/>
              </a:rPr>
            </a:br>
            <a:r>
              <a:rPr lang="en-US" sz="3200" dirty="0">
                <a:solidFill>
                  <a:srgbClr val="FFFF99"/>
                </a:solidFill>
                <a:latin typeface="Arial" pitchFamily="34" charset="0"/>
              </a:rPr>
              <a:t> </a:t>
            </a:r>
            <a:r>
              <a:rPr lang="en-US" sz="3200" dirty="0" smtClean="0">
                <a:solidFill>
                  <a:srgbClr val="FFFF99"/>
                </a:solidFill>
                <a:latin typeface="Arial" pitchFamily="34" charset="0"/>
              </a:rPr>
              <a:t>Interpretability Issues in Fuzzy System Design</a:t>
            </a:r>
            <a:endParaRPr lang="en-US" sz="3200" dirty="0">
              <a:solidFill>
                <a:srgbClr val="FFFF99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 txBox="1">
            <a:spLocks noGrp="1"/>
          </p:cNvSpPr>
          <p:nvPr/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  <a:defRPr/>
            </a:pPr>
            <a:fld id="{6491C2D3-280C-4BFD-B5E1-120CE11DD56B}" type="slidenum">
              <a:rPr kumimoji="0" lang="en-US" sz="1400">
                <a:latin typeface="+mn-lt"/>
                <a:ea typeface="+mn-ea"/>
              </a:rPr>
              <a:pPr algn="r">
                <a:spcBef>
                  <a:spcPct val="0"/>
                </a:spcBef>
                <a:defRPr/>
              </a:pPr>
              <a:t>6</a:t>
            </a:fld>
            <a:endParaRPr kumimoji="0" lang="en-US" sz="1400">
              <a:latin typeface="+mn-lt"/>
              <a:ea typeface="+mn-ea"/>
            </a:endParaRPr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428625" y="2032000"/>
            <a:ext cx="8358188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chemeClr val="folHlink"/>
              </a:buClr>
              <a:buSzPct val="75000"/>
              <a:buFont typeface="Wingdings" pitchFamily="2" charset="2"/>
              <a:buChar char="q"/>
              <a:defRPr/>
            </a:pPr>
            <a:r>
              <a:rPr kumimoji="0" lang="en-GB" sz="2000" b="1" dirty="0">
                <a:solidFill>
                  <a:schemeClr val="tx2"/>
                </a:solidFill>
                <a:latin typeface="Tahoma" pitchFamily="34" charset="0"/>
                <a:ea typeface="+mn-ea"/>
              </a:rPr>
              <a:t>Interpretability quality: </a:t>
            </a:r>
            <a:r>
              <a:rPr kumimoji="0" lang="en-GB" sz="2000" dirty="0">
                <a:solidFill>
                  <a:schemeClr val="tx2"/>
                </a:solidFill>
                <a:latin typeface="Tahoma" pitchFamily="34" charset="0"/>
                <a:ea typeface="+mn-ea"/>
              </a:rPr>
              <a:t>associated to the meaning of the </a:t>
            </a:r>
            <a:r>
              <a:rPr kumimoji="0" lang="en-GB" sz="2000" dirty="0" smtClean="0">
                <a:solidFill>
                  <a:schemeClr val="tx2"/>
                </a:solidFill>
                <a:latin typeface="Tahoma" pitchFamily="34" charset="0"/>
                <a:ea typeface="+mn-ea"/>
              </a:rPr>
              <a:t>labels</a:t>
            </a:r>
            <a:endParaRPr kumimoji="0" lang="es-ES" sz="2000" dirty="0">
              <a:solidFill>
                <a:schemeClr val="tx2"/>
              </a:solidFill>
              <a:latin typeface="Tahoma" pitchFamily="34" charset="0"/>
              <a:ea typeface="+mn-ea"/>
            </a:endParaRPr>
          </a:p>
          <a:p>
            <a:pPr marL="342900" indent="-342900">
              <a:buClr>
                <a:schemeClr val="folHlink"/>
              </a:buClr>
              <a:buSzPct val="75000"/>
              <a:buFont typeface="Wingdings" pitchFamily="2" charset="2"/>
              <a:buChar char="q"/>
              <a:defRPr/>
            </a:pPr>
            <a:endParaRPr kumimoji="0" lang="es-ES" sz="2000" b="1" dirty="0">
              <a:solidFill>
                <a:schemeClr val="tx2"/>
              </a:solidFill>
              <a:latin typeface="Tahoma" pitchFamily="34" charset="0"/>
              <a:ea typeface="+mn-ea"/>
            </a:endParaRPr>
          </a:p>
        </p:txBody>
      </p:sp>
      <p:sp>
        <p:nvSpPr>
          <p:cNvPr id="4908038" name="Rectangle 3"/>
          <p:cNvSpPr>
            <a:spLocks noChangeArrowheads="1"/>
          </p:cNvSpPr>
          <p:nvPr/>
        </p:nvSpPr>
        <p:spPr bwMode="auto">
          <a:xfrm>
            <a:off x="47625" y="0"/>
            <a:ext cx="909637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sz="3100" b="1" dirty="0">
                <a:solidFill>
                  <a:schemeClr val="bg1"/>
                </a:solidFill>
                <a:latin typeface="Arial" pitchFamily="34" charset="0"/>
              </a:rPr>
              <a:t> Interpretability Issues in Fuzzy System Design</a:t>
            </a:r>
            <a:r>
              <a:rPr lang="en-US" sz="3800" b="1" dirty="0">
                <a:solidFill>
                  <a:schemeClr val="bg1"/>
                </a:solidFill>
                <a:latin typeface="Arial" pitchFamily="34" charset="0"/>
              </a:rPr>
              <a:t/>
            </a:r>
            <a:br>
              <a:rPr lang="en-US" sz="3800" b="1" dirty="0">
                <a:solidFill>
                  <a:schemeClr val="bg1"/>
                </a:solidFill>
                <a:latin typeface="Arial" pitchFamily="34" charset="0"/>
              </a:rPr>
            </a:br>
            <a:r>
              <a:rPr lang="en-US" sz="3200" dirty="0">
                <a:solidFill>
                  <a:srgbClr val="FFFF99"/>
                </a:solidFill>
                <a:latin typeface="Arial" pitchFamily="34" charset="0"/>
              </a:rPr>
              <a:t>  Semantic Criteria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7288" y="1216025"/>
            <a:ext cx="60674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2516188"/>
            <a:ext cx="666591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28624" y="4381500"/>
            <a:ext cx="855027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Clr>
                <a:schemeClr val="folHlink"/>
              </a:buClr>
              <a:buSzPct val="75000"/>
              <a:buFont typeface="Wingdings" pitchFamily="2" charset="2"/>
              <a:buChar char="q"/>
              <a:defRPr/>
            </a:pPr>
            <a:r>
              <a:rPr kumimoji="0" lang="en-GB" sz="2000" b="1" dirty="0">
                <a:solidFill>
                  <a:schemeClr val="tx2"/>
                </a:solidFill>
                <a:latin typeface="Tahoma" pitchFamily="34" charset="0"/>
                <a:ea typeface="+mn-ea"/>
              </a:rPr>
              <a:t>Interpretability quality: </a:t>
            </a:r>
            <a:r>
              <a:rPr kumimoji="0" lang="en-GB" sz="2000" dirty="0">
                <a:solidFill>
                  <a:schemeClr val="tx2"/>
                </a:solidFill>
                <a:latin typeface="Tahoma" pitchFamily="34" charset="0"/>
                <a:ea typeface="+mn-ea"/>
              </a:rPr>
              <a:t>associated to the meaning of the </a:t>
            </a:r>
            <a:r>
              <a:rPr kumimoji="0" lang="en-GB" sz="2000" dirty="0" smtClean="0">
                <a:solidFill>
                  <a:schemeClr val="tx2"/>
                </a:solidFill>
                <a:latin typeface="Tahoma" pitchFamily="34" charset="0"/>
                <a:ea typeface="+mn-ea"/>
              </a:rPr>
              <a:t>rule </a:t>
            </a:r>
            <a:r>
              <a:rPr kumimoji="0" lang="en-GB" sz="2000" dirty="0">
                <a:solidFill>
                  <a:schemeClr val="tx2"/>
                </a:solidFill>
                <a:latin typeface="Tahoma" pitchFamily="34" charset="0"/>
                <a:ea typeface="+mn-ea"/>
              </a:rPr>
              <a:t>base </a:t>
            </a:r>
            <a:endParaRPr kumimoji="0" lang="es-ES" sz="2000" dirty="0">
              <a:solidFill>
                <a:schemeClr val="tx2"/>
              </a:solidFill>
              <a:latin typeface="Tahoma" pitchFamily="34" charset="0"/>
              <a:ea typeface="+mn-ea"/>
            </a:endParaRPr>
          </a:p>
          <a:p>
            <a:pPr marL="342900" indent="-342900">
              <a:buClr>
                <a:schemeClr val="folHlink"/>
              </a:buClr>
              <a:buSzPct val="75000"/>
              <a:buFont typeface="Wingdings" pitchFamily="2" charset="2"/>
              <a:buChar char="q"/>
              <a:defRPr/>
            </a:pPr>
            <a:endParaRPr kumimoji="0" lang="es-ES" sz="2000" b="1" dirty="0">
              <a:solidFill>
                <a:schemeClr val="tx2"/>
              </a:solidFill>
              <a:latin typeface="Tahoma" pitchFamily="34" charset="0"/>
              <a:ea typeface="+mn-ea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4899025"/>
            <a:ext cx="6551613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 txBox="1">
            <a:spLocks noGrp="1"/>
          </p:cNvSpPr>
          <p:nvPr/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  <a:defRPr/>
            </a:pPr>
            <a:fld id="{BEB46779-1CAF-40CA-AB26-0EFC47CF56B2}" type="slidenum">
              <a:rPr kumimoji="0" lang="en-US" sz="1400">
                <a:latin typeface="+mn-lt"/>
                <a:ea typeface="+mn-ea"/>
              </a:rPr>
              <a:pPr algn="r">
                <a:spcBef>
                  <a:spcPct val="0"/>
                </a:spcBef>
                <a:defRPr/>
              </a:pPr>
              <a:t>7</a:t>
            </a:fld>
            <a:endParaRPr kumimoji="0" lang="en-US" sz="1400">
              <a:latin typeface="+mn-lt"/>
              <a:ea typeface="+mn-ea"/>
            </a:endParaRPr>
          </a:p>
        </p:txBody>
      </p:sp>
      <p:sp>
        <p:nvSpPr>
          <p:cNvPr id="4905991" name="Rectangle 3"/>
          <p:cNvSpPr>
            <a:spLocks noChangeArrowheads="1"/>
          </p:cNvSpPr>
          <p:nvPr/>
        </p:nvSpPr>
        <p:spPr bwMode="auto">
          <a:xfrm>
            <a:off x="47625" y="0"/>
            <a:ext cx="909637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sz="31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US" sz="3100" b="1" dirty="0" smtClean="0">
                <a:solidFill>
                  <a:schemeClr val="bg1"/>
                </a:solidFill>
                <a:latin typeface="Arial" pitchFamily="34" charset="0"/>
              </a:rPr>
              <a:t>Introduction</a:t>
            </a:r>
            <a:r>
              <a:rPr lang="en-US" sz="3800" b="1" dirty="0">
                <a:solidFill>
                  <a:schemeClr val="bg1"/>
                </a:solidFill>
                <a:latin typeface="Arial" pitchFamily="34" charset="0"/>
              </a:rPr>
              <a:t/>
            </a:r>
            <a:br>
              <a:rPr lang="en-US" sz="3800" b="1" dirty="0">
                <a:solidFill>
                  <a:schemeClr val="bg1"/>
                </a:solidFill>
                <a:latin typeface="Arial" pitchFamily="34" charset="0"/>
              </a:rPr>
            </a:br>
            <a:r>
              <a:rPr lang="en-US" sz="3200" dirty="0">
                <a:solidFill>
                  <a:srgbClr val="FFFF99"/>
                </a:solidFill>
                <a:latin typeface="Arial" pitchFamily="34" charset="0"/>
              </a:rPr>
              <a:t> </a:t>
            </a:r>
            <a:r>
              <a:rPr lang="en-US" sz="3200" dirty="0" smtClean="0">
                <a:solidFill>
                  <a:srgbClr val="FFFF99"/>
                </a:solidFill>
                <a:latin typeface="Arial" pitchFamily="34" charset="0"/>
              </a:rPr>
              <a:t>A Revision on Interpretability of Linguistic FRBS</a:t>
            </a:r>
            <a:endParaRPr lang="en-US" sz="3200" dirty="0">
              <a:solidFill>
                <a:srgbClr val="FFFF99"/>
              </a:solidFill>
              <a:latin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1316038"/>
            <a:ext cx="89789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12700">
              <a:buFont typeface="Wingdings" pitchFamily="2" charset="2"/>
              <a:buChar char="n"/>
            </a:pPr>
            <a:r>
              <a:rPr lang="en-US" sz="2000" dirty="0" smtClean="0"/>
              <a:t> In this work we present a double axis classification of the works in the existent literature paying attention to the </a:t>
            </a:r>
            <a:r>
              <a:rPr lang="en-US" sz="2000" b="1" dirty="0" smtClean="0"/>
              <a:t>type of measures</a:t>
            </a:r>
            <a:r>
              <a:rPr lang="en-US" sz="2000" dirty="0" smtClean="0"/>
              <a:t> proposed or used in order </a:t>
            </a:r>
            <a:r>
              <a:rPr lang="en-US" sz="2000" b="1" dirty="0" smtClean="0"/>
              <a:t>to assess the interpretability of Linguistic FRBSs</a:t>
            </a:r>
            <a:endParaRPr lang="en-US" sz="2000" b="1" dirty="0"/>
          </a:p>
          <a:p>
            <a:pPr marL="342900" indent="12700">
              <a:buFont typeface="Wingdings" pitchFamily="2" charset="2"/>
              <a:buChar char="n"/>
            </a:pPr>
            <a:r>
              <a:rPr lang="en-US" sz="2000" dirty="0"/>
              <a:t> </a:t>
            </a:r>
            <a:r>
              <a:rPr lang="en-US" sz="2000" dirty="0" smtClean="0"/>
              <a:t>Since </a:t>
            </a:r>
            <a:r>
              <a:rPr lang="en-US" sz="2000" b="1" dirty="0" smtClean="0"/>
              <a:t>these measures are different depending on the part of the system </a:t>
            </a:r>
            <a:r>
              <a:rPr lang="en-US" sz="2000" dirty="0" smtClean="0"/>
              <a:t>to which they are applied we also consider it in this study</a:t>
            </a:r>
          </a:p>
          <a:p>
            <a:pPr marL="342900" indent="12700">
              <a:buFont typeface="Wingdings" pitchFamily="2" charset="2"/>
              <a:buChar char="n"/>
            </a:pPr>
            <a:r>
              <a:rPr lang="en-US" sz="2000" dirty="0" smtClean="0">
                <a:solidFill>
                  <a:srgbClr val="0000FF"/>
                </a:solidFill>
              </a:rPr>
              <a:t> A deeper analysis </a:t>
            </a:r>
            <a:r>
              <a:rPr lang="en-US" sz="2000" b="1" dirty="0" smtClean="0">
                <a:solidFill>
                  <a:srgbClr val="0000FF"/>
                </a:solidFill>
              </a:rPr>
              <a:t>including a formal description of the measures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</a:rPr>
              <a:t>and</a:t>
            </a:r>
            <a:r>
              <a:rPr lang="en-US" sz="2000" dirty="0" smtClean="0">
                <a:solidFill>
                  <a:srgbClr val="0000FF"/>
                </a:solidFill>
              </a:rPr>
              <a:t> used techniques can be found in the following journal paper, which also proposes </a:t>
            </a:r>
            <a:r>
              <a:rPr lang="en-US" sz="2000" b="1" dirty="0" smtClean="0">
                <a:solidFill>
                  <a:srgbClr val="0000FF"/>
                </a:solidFill>
              </a:rPr>
              <a:t>a double axis taxonomy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14313" y="4352925"/>
            <a:ext cx="8770937" cy="230187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spcBef>
                <a:spcPct val="50000"/>
              </a:spcBef>
              <a:defRPr/>
            </a:pPr>
            <a:endParaRPr lang="es-ES" sz="1800" dirty="0">
              <a:latin typeface="Arial" charset="0"/>
              <a:cs typeface="+mn-cs"/>
            </a:endParaRPr>
          </a:p>
        </p:txBody>
      </p:sp>
      <p:sp>
        <p:nvSpPr>
          <p:cNvPr id="12" name="7 CuadroTexto"/>
          <p:cNvSpPr txBox="1">
            <a:spLocks noChangeArrowheads="1"/>
          </p:cNvSpPr>
          <p:nvPr/>
        </p:nvSpPr>
        <p:spPr bwMode="auto">
          <a:xfrm>
            <a:off x="428625" y="4681538"/>
            <a:ext cx="8358188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1800" dirty="0"/>
              <a:t> M.J. </a:t>
            </a:r>
            <a:r>
              <a:rPr lang="en-US" sz="1800" dirty="0" err="1"/>
              <a:t>Gacto</a:t>
            </a:r>
            <a:r>
              <a:rPr lang="en-US" sz="1800" dirty="0"/>
              <a:t>, R. </a:t>
            </a:r>
            <a:r>
              <a:rPr lang="en-US" sz="1800" dirty="0" err="1"/>
              <a:t>Alcalá</a:t>
            </a:r>
            <a:r>
              <a:rPr lang="en-US" sz="1800" dirty="0"/>
              <a:t>, F. Herrera</a:t>
            </a:r>
          </a:p>
          <a:p>
            <a:pPr algn="just">
              <a:spcBef>
                <a:spcPct val="50000"/>
              </a:spcBef>
            </a:pPr>
            <a:r>
              <a:rPr lang="en-US" sz="1800" b="1" dirty="0"/>
              <a:t>Interpretability of Linguistic Fuzzy Rule-Based Systems: </a:t>
            </a:r>
            <a:r>
              <a:rPr lang="en-US" sz="1800" b="1" dirty="0" smtClean="0"/>
              <a:t>An</a:t>
            </a:r>
          </a:p>
          <a:p>
            <a:pPr algn="just">
              <a:spcBef>
                <a:spcPct val="50000"/>
              </a:spcBef>
            </a:pPr>
            <a:r>
              <a:rPr lang="en-US" sz="1800" b="1" dirty="0" smtClean="0"/>
              <a:t>Overview </a:t>
            </a:r>
            <a:r>
              <a:rPr lang="en-US" sz="1800" b="1" dirty="0"/>
              <a:t>on Interpretability </a:t>
            </a:r>
            <a:r>
              <a:rPr lang="en-US" sz="1800" b="1" dirty="0" smtClean="0"/>
              <a:t>Measures </a:t>
            </a:r>
            <a:endParaRPr lang="en-US" sz="1800" b="1" dirty="0"/>
          </a:p>
          <a:p>
            <a:pPr algn="just"/>
            <a:r>
              <a:rPr lang="en-US" sz="1800" i="1" dirty="0">
                <a:solidFill>
                  <a:schemeClr val="accent2"/>
                </a:solidFill>
              </a:rPr>
              <a:t>Information </a:t>
            </a:r>
            <a:r>
              <a:rPr lang="en-US" sz="1800" i="1" dirty="0" smtClean="0">
                <a:solidFill>
                  <a:schemeClr val="accent2"/>
                </a:solidFill>
              </a:rPr>
              <a:t>Sciences </a:t>
            </a:r>
            <a:r>
              <a:rPr lang="en-US" sz="1800" b="1" i="1" dirty="0" smtClean="0"/>
              <a:t>181:20 (2011) 4340-4360 </a:t>
            </a:r>
          </a:p>
        </p:txBody>
      </p:sp>
      <p:pic>
        <p:nvPicPr>
          <p:cNvPr id="13" name="Picture 10" descr="i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9963" y="4462463"/>
            <a:ext cx="15621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650" name="Rectangle 2"/>
          <p:cNvSpPr>
            <a:spLocks noChangeArrowheads="1"/>
          </p:cNvSpPr>
          <p:nvPr/>
        </p:nvSpPr>
        <p:spPr bwMode="auto">
          <a:xfrm>
            <a:off x="101600" y="1892300"/>
            <a:ext cx="8953500" cy="3335401"/>
          </a:xfrm>
          <a:prstGeom prst="rect">
            <a:avLst/>
          </a:prstGeom>
          <a:noFill/>
          <a:ln w="76200">
            <a:noFill/>
            <a:prstDash val="sysDot"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1. Introduction to FRBSs Interpretability </a:t>
            </a:r>
            <a:endParaRPr lang="en-US" altLang="ja-JP" sz="2300" b="1" dirty="0">
              <a:solidFill>
                <a:srgbClr val="0000FF"/>
              </a:solidFill>
              <a:latin typeface="Arial" pitchFamily="34" charset="0"/>
            </a:endParaRPr>
          </a:p>
          <a:p>
            <a:pPr marL="261938" indent="-261938">
              <a:spcBef>
                <a:spcPct val="0"/>
              </a:spcBef>
            </a:pPr>
            <a:endParaRPr lang="en-US" altLang="ja-JP" sz="1600" b="1" dirty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FF0000"/>
                </a:solidFill>
                <a:latin typeface="Arial" pitchFamily="34" charset="0"/>
              </a:rPr>
              <a:t>2. A Taxonomy on Interpretability Measures by Four Quadrants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3. Brief Summary on each Quadrant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4. Conclusions and Open Issues</a:t>
            </a:r>
          </a:p>
          <a:p>
            <a:pPr marL="261938" indent="-261938">
              <a:spcBef>
                <a:spcPct val="20000"/>
              </a:spcBef>
            </a:pPr>
            <a:endParaRPr lang="en-US" altLang="ja-JP" sz="1700" b="1" dirty="0" smtClean="0">
              <a:latin typeface="Arial" pitchFamily="34" charset="0"/>
            </a:endParaRPr>
          </a:p>
          <a:p>
            <a:pPr marL="261938" indent="-261938">
              <a:spcBef>
                <a:spcPct val="20000"/>
              </a:spcBef>
            </a:pPr>
            <a:r>
              <a:rPr lang="en-US" altLang="ja-JP" sz="2300" b="1" dirty="0" smtClean="0">
                <a:solidFill>
                  <a:srgbClr val="0000FF"/>
                </a:solidFill>
                <a:latin typeface="Arial" pitchFamily="34" charset="0"/>
              </a:rPr>
              <a:t>5. Website on Interpretability of FRBSs</a:t>
            </a:r>
          </a:p>
        </p:txBody>
      </p:sp>
      <p:sp>
        <p:nvSpPr>
          <p:cNvPr id="50196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Arial" pitchFamily="34" charset="0"/>
              </a:rPr>
              <a:t>Index</a:t>
            </a:r>
            <a:endParaRPr lang="en-US" altLang="ja-JP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7 Marcador de número de diapositiva"/>
          <p:cNvSpPr txBox="1">
            <a:spLocks/>
          </p:cNvSpPr>
          <p:nvPr/>
        </p:nvSpPr>
        <p:spPr>
          <a:xfrm>
            <a:off x="6790707" y="5949950"/>
            <a:ext cx="21336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67C488-E2DE-446E-A25E-650EB5961785}" type="slidenum">
              <a:rPr kumimoji="1" lang="en-US" altLang="ja-JP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ＭＳ Ｐゴシック" pitchFamily="34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en-US" altLang="ja-JP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50800" y="2873375"/>
          <a:ext cx="8991600" cy="383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8000"/>
                <a:gridCol w="4229100"/>
                <a:gridCol w="2984500"/>
              </a:tblGrid>
              <a:tr h="533052">
                <a:tc>
                  <a:txBody>
                    <a:bodyPr/>
                    <a:lstStyle/>
                    <a:p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Rule Base </a:t>
                      </a:r>
                      <a:r>
                        <a:rPr lang="es-E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</a:t>
                      </a:r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Fuzzy</a:t>
                      </a:r>
                      <a:r>
                        <a:rPr lang="es-E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Partition</a:t>
                      </a:r>
                      <a:r>
                        <a:rPr lang="es-E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</a:t>
                      </a:r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398923">
                <a:tc>
                  <a:txBody>
                    <a:bodyPr/>
                    <a:lstStyle/>
                    <a:p>
                      <a:pPr algn="ctr"/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Complexity-based</a:t>
                      </a: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Interpretability</a:t>
                      </a:r>
                      <a:endParaRPr lang="es-E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</a:t>
                      </a:r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  <a:p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rules</a:t>
                      </a:r>
                    </a:p>
                    <a:p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conditions</a:t>
                      </a:r>
                      <a:endParaRPr lang="es-ES" sz="16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</a:t>
                      </a:r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membership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functions</a:t>
                      </a:r>
                      <a:endParaRPr lang="es-ES" sz="16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features</a:t>
                      </a:r>
                      <a:endParaRPr lang="es-E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03761">
                <a:tc>
                  <a:txBody>
                    <a:bodyPr/>
                    <a:lstStyle/>
                    <a:p>
                      <a:pPr algn="ctr"/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Semantic-based</a:t>
                      </a: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Interpretability</a:t>
                      </a:r>
                      <a:endParaRPr lang="es-E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</a:t>
                      </a:r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Consistency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rules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Rules fired at the same time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Transparency of rule structure (rule weights, etc.)</a:t>
                      </a:r>
                    </a:p>
                    <a:p>
                      <a:r>
                        <a:rPr lang="en-U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Cointension</a:t>
                      </a:r>
                      <a:endParaRPr lang="es-ES" sz="16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</a:t>
                      </a:r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s-ES" dirty="0" smtClean="0"/>
                    </a:p>
                    <a:p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Absolute</a:t>
                      </a: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Measures</a:t>
                      </a: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Completeness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coverage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normalization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distinguishability</a:t>
                      </a:r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es-E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s-E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complementarity</a:t>
                      </a:r>
                      <a:endParaRPr lang="es-ES" sz="16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Relative</a:t>
                      </a: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Measures</a:t>
                      </a:r>
                      <a:endParaRPr lang="es-E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38200" y="1397000"/>
            <a:ext cx="811053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kumimoji="0" lang="es-ES" sz="2400" b="1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7625" y="0"/>
            <a:ext cx="909637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en-US" sz="3100" b="1" dirty="0" smtClean="0">
                <a:solidFill>
                  <a:schemeClr val="bg1"/>
                </a:solidFill>
                <a:latin typeface="Arial" pitchFamily="34" charset="0"/>
              </a:rPr>
              <a:t>A Taxonomy on the Existent Interpretability Measures for Linguistic FRBSs</a:t>
            </a:r>
            <a:endParaRPr lang="en-US" sz="31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866900" y="1295400"/>
            <a:ext cx="6223000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The taxonomy is based on a double axis: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s-ES" sz="2000" dirty="0" smtClean="0">
                <a:solidFill>
                  <a:srgbClr val="0000FF"/>
                </a:solidFill>
              </a:rPr>
              <a:t>  </a:t>
            </a:r>
            <a:r>
              <a:rPr lang="es-ES" sz="2000" dirty="0" err="1" smtClean="0">
                <a:solidFill>
                  <a:srgbClr val="0000FF"/>
                </a:solidFill>
              </a:rPr>
              <a:t>Complexity</a:t>
            </a:r>
            <a:r>
              <a:rPr lang="es-ES" sz="2000" dirty="0" smtClean="0">
                <a:solidFill>
                  <a:srgbClr val="0000FF"/>
                </a:solidFill>
              </a:rPr>
              <a:t> versus </a:t>
            </a:r>
            <a:r>
              <a:rPr lang="es-ES" sz="2000" dirty="0" err="1" smtClean="0">
                <a:solidFill>
                  <a:srgbClr val="0000FF"/>
                </a:solidFill>
              </a:rPr>
              <a:t>semantic</a:t>
            </a:r>
            <a:r>
              <a:rPr lang="es-ES" sz="2000" dirty="0" smtClean="0">
                <a:solidFill>
                  <a:srgbClr val="0000FF"/>
                </a:solidFill>
              </a:rPr>
              <a:t> </a:t>
            </a:r>
            <a:r>
              <a:rPr lang="es-ES" sz="2000" dirty="0" err="1" smtClean="0">
                <a:solidFill>
                  <a:srgbClr val="0000FF"/>
                </a:solidFill>
              </a:rPr>
              <a:t>interpretability</a:t>
            </a:r>
            <a:r>
              <a:rPr lang="es-ES" sz="2000" dirty="0" smtClean="0">
                <a:solidFill>
                  <a:srgbClr val="0000FF"/>
                </a:solidFill>
              </a:rPr>
              <a:t>.</a:t>
            </a:r>
          </a:p>
          <a:p>
            <a:pPr lvl="1">
              <a:spcBef>
                <a:spcPts val="0"/>
              </a:spcBef>
              <a:buFont typeface="Wingdings" pitchFamily="2" charset="2"/>
              <a:buChar char="q"/>
            </a:pPr>
            <a:r>
              <a:rPr lang="es-ES" sz="2000" dirty="0" smtClean="0">
                <a:solidFill>
                  <a:srgbClr val="0000FF"/>
                </a:solidFill>
              </a:rPr>
              <a:t>  Rule base versus </a:t>
            </a:r>
            <a:r>
              <a:rPr lang="es-ES" sz="2000" dirty="0" err="1" smtClean="0">
                <a:solidFill>
                  <a:srgbClr val="0000FF"/>
                </a:solidFill>
              </a:rPr>
              <a:t>fuzzy</a:t>
            </a:r>
            <a:r>
              <a:rPr lang="es-ES" sz="2000" dirty="0" smtClean="0">
                <a:solidFill>
                  <a:srgbClr val="0000FF"/>
                </a:solidFill>
              </a:rPr>
              <a:t> </a:t>
            </a:r>
            <a:r>
              <a:rPr lang="es-ES" sz="2000" dirty="0" err="1" smtClean="0">
                <a:solidFill>
                  <a:srgbClr val="0000FF"/>
                </a:solidFill>
              </a:rPr>
              <a:t>partition</a:t>
            </a:r>
            <a:r>
              <a:rPr lang="es-ES" sz="2000" dirty="0" smtClean="0">
                <a:solidFill>
                  <a:srgbClr val="0000FF"/>
                </a:solidFill>
              </a:rPr>
              <a:t>.</a:t>
            </a:r>
            <a:endParaRPr lang="es-E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31399</TotalTime>
  <Words>1664</Words>
  <Application>Microsoft Office PowerPoint</Application>
  <PresentationFormat>Presentación en pantalla (4:3)</PresentationFormat>
  <Paragraphs>290</Paragraphs>
  <Slides>22</Slides>
  <Notes>22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22</vt:i4>
      </vt:variant>
    </vt:vector>
  </HeadingPairs>
  <TitlesOfParts>
    <vt:vector size="24" baseType="lpstr">
      <vt:lpstr>標準デザイン</vt:lpstr>
      <vt:lpstr>デザインの設定</vt:lpstr>
      <vt:lpstr> </vt:lpstr>
      <vt:lpstr>Presentation Index</vt:lpstr>
      <vt:lpstr>Presentation Index</vt:lpstr>
      <vt:lpstr>Diapositiva 4</vt:lpstr>
      <vt:lpstr>Diapositiva 5</vt:lpstr>
      <vt:lpstr>Diapositiva 6</vt:lpstr>
      <vt:lpstr>Diapositiva 7</vt:lpstr>
      <vt:lpstr>Index</vt:lpstr>
      <vt:lpstr>Diapositiva 9</vt:lpstr>
      <vt:lpstr>Index</vt:lpstr>
      <vt:lpstr>Diapositiva 11</vt:lpstr>
      <vt:lpstr>Diapositiva 12</vt:lpstr>
      <vt:lpstr>Diapositiva 13</vt:lpstr>
      <vt:lpstr>Diapositiva 14</vt:lpstr>
      <vt:lpstr>Index</vt:lpstr>
      <vt:lpstr>Diapositiva 16</vt:lpstr>
      <vt:lpstr>Diapositiva 17</vt:lpstr>
      <vt:lpstr>Diapositiva 18</vt:lpstr>
      <vt:lpstr>Diapositiva 19</vt:lpstr>
      <vt:lpstr>Index</vt:lpstr>
      <vt:lpstr>Diapositiva 21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rafa</dc:creator>
  <cp:lastModifiedBy>rafa</cp:lastModifiedBy>
  <cp:revision>1097</cp:revision>
  <cp:lastPrinted>1601-01-01T00:00:00Z</cp:lastPrinted>
  <dcterms:created xsi:type="dcterms:W3CDTF">1601-01-01T00:00:00Z</dcterms:created>
  <dcterms:modified xsi:type="dcterms:W3CDTF">2011-08-31T06:34:08Z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